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65" r:id="rId4"/>
    <p:sldId id="306" r:id="rId5"/>
    <p:sldId id="307" r:id="rId6"/>
    <p:sldId id="283" r:id="rId7"/>
    <p:sldId id="277" r:id="rId8"/>
    <p:sldId id="284" r:id="rId9"/>
    <p:sldId id="266" r:id="rId10"/>
    <p:sldId id="274" r:id="rId11"/>
    <p:sldId id="275" r:id="rId12"/>
    <p:sldId id="267" r:id="rId13"/>
    <p:sldId id="278" r:id="rId14"/>
    <p:sldId id="279" r:id="rId15"/>
    <p:sldId id="280" r:id="rId16"/>
    <p:sldId id="282" r:id="rId17"/>
    <p:sldId id="281" r:id="rId18"/>
    <p:sldId id="268" r:id="rId19"/>
    <p:sldId id="285" r:id="rId20"/>
    <p:sldId id="287" r:id="rId21"/>
    <p:sldId id="288" r:id="rId22"/>
    <p:sldId id="269" r:id="rId23"/>
    <p:sldId id="292" r:id="rId24"/>
    <p:sldId id="270" r:id="rId25"/>
    <p:sldId id="272" r:id="rId26"/>
    <p:sldId id="271" r:id="rId27"/>
    <p:sldId id="296" r:id="rId28"/>
    <p:sldId id="273" r:id="rId29"/>
    <p:sldId id="293" r:id="rId30"/>
    <p:sldId id="294" r:id="rId31"/>
    <p:sldId id="295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258" r:id="rId42"/>
    <p:sldId id="264" r:id="rId43"/>
    <p:sldId id="260" r:id="rId44"/>
    <p:sldId id="263" r:id="rId45"/>
    <p:sldId id="289" r:id="rId46"/>
    <p:sldId id="286" r:id="rId47"/>
    <p:sldId id="290" r:id="rId48"/>
    <p:sldId id="291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5" autoAdjust="0"/>
  </p:normalViewPr>
  <p:slideViewPr>
    <p:cSldViewPr snapToGrid="0" snapToObjects="1">
      <p:cViewPr>
        <p:scale>
          <a:sx n="106" d="100"/>
          <a:sy n="106" d="100"/>
        </p:scale>
        <p:origin x="-117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15112-B55B-334A-85B9-4EF045961B01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0B28-F406-5A44-A412-AA65D5CC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5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0B28-F406-5A44-A412-AA65D5CCEA0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34B8-4B96-774A-9007-67C1A15C9BF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7AF6E-7174-9944-9AD9-7D6C4440C6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Role Labeling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to LING-7800</a:t>
            </a:r>
          </a:p>
          <a:p>
            <a:r>
              <a:rPr lang="en-US" dirty="0" smtClean="0"/>
              <a:t>Shumin Wu</a:t>
            </a:r>
          </a:p>
          <a:p>
            <a:r>
              <a:rPr lang="en-US" sz="2400" dirty="0" smtClean="0"/>
              <a:t>Prepared by Lee Becker and Shumin Wu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Commonly Used Features: Phrase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Phrase Type indicates the syntactic category of the phrase expressing the semantic roles</a:t>
            </a:r>
          </a:p>
          <a:p>
            <a:r>
              <a:rPr lang="en-US" dirty="0" smtClean="0"/>
              <a:t>Syntactic categories from the Penn Treebank</a:t>
            </a:r>
          </a:p>
          <a:p>
            <a:r>
              <a:rPr lang="en-US" dirty="0" err="1" smtClean="0"/>
              <a:t>FrameNet</a:t>
            </a:r>
            <a:r>
              <a:rPr lang="en-US" dirty="0" smtClean="0"/>
              <a:t> distributions:</a:t>
            </a:r>
          </a:p>
          <a:p>
            <a:pPr lvl="1"/>
            <a:r>
              <a:rPr lang="en-US" dirty="0" smtClean="0"/>
              <a:t>NP (47%) – noun phrase</a:t>
            </a:r>
          </a:p>
          <a:p>
            <a:pPr lvl="1"/>
            <a:r>
              <a:rPr lang="en-US" dirty="0" smtClean="0"/>
              <a:t>PP (22%) – prepositional phrase</a:t>
            </a:r>
          </a:p>
          <a:p>
            <a:pPr lvl="1"/>
            <a:r>
              <a:rPr lang="en-US" dirty="0" smtClean="0"/>
              <a:t>ADVP (4%) – adverbial phrase</a:t>
            </a:r>
          </a:p>
          <a:p>
            <a:pPr lvl="1"/>
            <a:r>
              <a:rPr lang="en-US" dirty="0" smtClean="0"/>
              <a:t>PRT (2%) – particles (e.g. make something </a:t>
            </a:r>
            <a:r>
              <a:rPr lang="en-US" i="1" dirty="0" smtClean="0"/>
              <a:t>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SBAR (2%), S (2%) - clauses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Commonly Used Features: Phrase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5174" y="83098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57" y="1650231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0887" y="1465565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7001" y="2306607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0317" y="2307405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17017" y="230660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5569" y="2491274"/>
            <a:ext cx="67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SBAR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74613" y="3016992"/>
            <a:ext cx="3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90320" y="301699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21476" y="3563675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63604" y="3563674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16" name="Straight Connector 15"/>
          <p:cNvCxnSpPr>
            <a:stCxn id="5" idx="0"/>
            <a:endCxn id="4" idx="2"/>
          </p:cNvCxnSpPr>
          <p:nvPr/>
        </p:nvCxnSpPr>
        <p:spPr>
          <a:xfrm rot="5400000" flipH="1" flipV="1">
            <a:off x="1894335" y="-435972"/>
            <a:ext cx="449910" cy="3722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4" idx="2"/>
          </p:cNvCxnSpPr>
          <p:nvPr/>
        </p:nvCxnSpPr>
        <p:spPr>
          <a:xfrm rot="16200000" flipV="1">
            <a:off x="4486812" y="694047"/>
            <a:ext cx="265244" cy="1277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5" idx="2"/>
          </p:cNvCxnSpPr>
          <p:nvPr/>
        </p:nvCxnSpPr>
        <p:spPr>
          <a:xfrm rot="5400000" flipH="1" flipV="1">
            <a:off x="114123" y="2162688"/>
            <a:ext cx="28704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  <a:endCxn id="6" idx="2"/>
          </p:cNvCxnSpPr>
          <p:nvPr/>
        </p:nvCxnSpPr>
        <p:spPr>
          <a:xfrm rot="5400000" flipH="1" flipV="1">
            <a:off x="2898873" y="-52052"/>
            <a:ext cx="472508" cy="4246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6" idx="2"/>
          </p:cNvCxnSpPr>
          <p:nvPr/>
        </p:nvCxnSpPr>
        <p:spPr>
          <a:xfrm rot="5400000" flipH="1" flipV="1">
            <a:off x="3815311" y="863588"/>
            <a:ext cx="471710" cy="2414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0"/>
            <a:endCxn id="6" idx="2"/>
          </p:cNvCxnSpPr>
          <p:nvPr/>
        </p:nvCxnSpPr>
        <p:spPr>
          <a:xfrm rot="16200000" flipV="1">
            <a:off x="5376995" y="1716233"/>
            <a:ext cx="656377" cy="893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0"/>
            <a:endCxn id="10" idx="2"/>
          </p:cNvCxnSpPr>
          <p:nvPr/>
        </p:nvCxnSpPr>
        <p:spPr>
          <a:xfrm rot="5400000" flipH="1" flipV="1">
            <a:off x="5233088" y="2098046"/>
            <a:ext cx="156386" cy="16815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0"/>
            <a:endCxn id="10" idx="2"/>
          </p:cNvCxnSpPr>
          <p:nvPr/>
        </p:nvCxnSpPr>
        <p:spPr>
          <a:xfrm rot="16200000" flipV="1">
            <a:off x="6965667" y="2046975"/>
            <a:ext cx="156387" cy="17836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0"/>
            <a:endCxn id="12" idx="2"/>
          </p:cNvCxnSpPr>
          <p:nvPr/>
        </p:nvCxnSpPr>
        <p:spPr>
          <a:xfrm rot="5400000" flipH="1" flipV="1">
            <a:off x="6454797" y="2082788"/>
            <a:ext cx="177350" cy="2784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4" idx="0"/>
            <a:endCxn id="12" idx="2"/>
          </p:cNvCxnSpPr>
          <p:nvPr/>
        </p:nvCxnSpPr>
        <p:spPr>
          <a:xfrm rot="16200000" flipV="1">
            <a:off x="7919692" y="3402318"/>
            <a:ext cx="177349" cy="145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47500" y="4144246"/>
            <a:ext cx="60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NNP</a:t>
            </a:r>
            <a:endParaRPr lang="en-US" dirty="0"/>
          </a:p>
        </p:txBody>
      </p:sp>
      <p:cxnSp>
        <p:nvCxnSpPr>
          <p:cNvPr id="39" name="Straight Connector 38"/>
          <p:cNvCxnSpPr>
            <a:stCxn id="37" idx="0"/>
            <a:endCxn id="13" idx="2"/>
          </p:cNvCxnSpPr>
          <p:nvPr/>
        </p:nvCxnSpPr>
        <p:spPr>
          <a:xfrm rot="5400000" flipH="1" flipV="1">
            <a:off x="5044242" y="4037228"/>
            <a:ext cx="211239" cy="27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30748" y="422402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VBD</a:t>
            </a:r>
            <a:endParaRPr lang="en-US" b="1" dirty="0"/>
          </a:p>
        </p:txBody>
      </p:sp>
      <p:cxnSp>
        <p:nvCxnSpPr>
          <p:cNvPr id="43" name="Straight Connector 42"/>
          <p:cNvCxnSpPr>
            <a:stCxn id="14" idx="2"/>
            <a:endCxn id="41" idx="0"/>
          </p:cNvCxnSpPr>
          <p:nvPr/>
        </p:nvCxnSpPr>
        <p:spPr>
          <a:xfrm rot="5400000">
            <a:off x="6959406" y="3102379"/>
            <a:ext cx="291014" cy="1952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842386" y="4297056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30263" y="5956876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cxnSp>
        <p:nvCxnSpPr>
          <p:cNvPr id="79" name="Straight Connector 78"/>
          <p:cNvCxnSpPr>
            <a:stCxn id="7" idx="2"/>
            <a:endCxn id="77" idx="0"/>
          </p:cNvCxnSpPr>
          <p:nvPr/>
        </p:nvCxnSpPr>
        <p:spPr>
          <a:xfrm rot="5400000">
            <a:off x="-1385878" y="4313749"/>
            <a:ext cx="3280937" cy="53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59842" y="5988732"/>
            <a:ext cx="729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heard</a:t>
            </a:r>
            <a:endParaRPr lang="en-US" dirty="0"/>
          </a:p>
        </p:txBody>
      </p:sp>
      <p:cxnSp>
        <p:nvCxnSpPr>
          <p:cNvPr id="82" name="Straight Connector 81"/>
          <p:cNvCxnSpPr>
            <a:stCxn id="8" idx="2"/>
            <a:endCxn id="81" idx="0"/>
          </p:cNvCxnSpPr>
          <p:nvPr/>
        </p:nvCxnSpPr>
        <p:spPr>
          <a:xfrm rot="16200000" flipH="1">
            <a:off x="-637624" y="4326284"/>
            <a:ext cx="3311995" cy="128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389804" y="5988731"/>
            <a:ext cx="2884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sound of liquid slurping in a metal container</a:t>
            </a:r>
            <a:endParaRPr lang="en-US" dirty="0"/>
          </a:p>
        </p:txBody>
      </p:sp>
      <p:sp>
        <p:nvSpPr>
          <p:cNvPr id="96" name="Isosceles Triangle 95"/>
          <p:cNvSpPr/>
          <p:nvPr/>
        </p:nvSpPr>
        <p:spPr>
          <a:xfrm>
            <a:off x="1485775" y="2676741"/>
            <a:ext cx="2543590" cy="3323102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274613" y="5999843"/>
            <a:ext cx="3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98" name="Straight Connector 97"/>
          <p:cNvCxnSpPr>
            <a:stCxn id="11" idx="2"/>
            <a:endCxn id="97" idx="0"/>
          </p:cNvCxnSpPr>
          <p:nvPr/>
        </p:nvCxnSpPr>
        <p:spPr>
          <a:xfrm rot="5400000">
            <a:off x="3163274" y="4692588"/>
            <a:ext cx="2613519" cy="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797976" y="5987937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Farell</a:t>
            </a:r>
            <a:endParaRPr lang="en-US" dirty="0"/>
          </a:p>
        </p:txBody>
      </p:sp>
      <p:cxnSp>
        <p:nvCxnSpPr>
          <p:cNvPr id="106" name="Straight Connector 105"/>
          <p:cNvCxnSpPr>
            <a:stCxn id="37" idx="2"/>
            <a:endCxn id="103" idx="0"/>
          </p:cNvCxnSpPr>
          <p:nvPr/>
        </p:nvCxnSpPr>
        <p:spPr>
          <a:xfrm rot="5400000">
            <a:off x="4409373" y="5248847"/>
            <a:ext cx="1474359" cy="3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475772" y="5987937"/>
            <a:ext cx="130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approached</a:t>
            </a:r>
            <a:endParaRPr lang="en-US" dirty="0"/>
          </a:p>
        </p:txBody>
      </p:sp>
      <p:cxnSp>
        <p:nvCxnSpPr>
          <p:cNvPr id="127" name="Straight Connector 126"/>
          <p:cNvCxnSpPr>
            <a:stCxn id="125" idx="0"/>
            <a:endCxn id="41" idx="2"/>
          </p:cNvCxnSpPr>
          <p:nvPr/>
        </p:nvCxnSpPr>
        <p:spPr>
          <a:xfrm rot="5400000" flipH="1" flipV="1">
            <a:off x="5430448" y="5289607"/>
            <a:ext cx="1394585" cy="2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799162" y="5956081"/>
            <a:ext cx="54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him</a:t>
            </a:r>
            <a:endParaRPr lang="en-US" dirty="0"/>
          </a:p>
        </p:txBody>
      </p:sp>
      <p:cxnSp>
        <p:nvCxnSpPr>
          <p:cNvPr id="132" name="Straight Connector 131"/>
          <p:cNvCxnSpPr>
            <a:stCxn id="138" idx="2"/>
            <a:endCxn id="130" idx="0"/>
          </p:cNvCxnSpPr>
          <p:nvPr/>
        </p:nvCxnSpPr>
        <p:spPr>
          <a:xfrm rot="5400000">
            <a:off x="6759632" y="5641157"/>
            <a:ext cx="626111" cy="37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45" idx="0"/>
            <a:endCxn id="14" idx="2"/>
          </p:cNvCxnSpPr>
          <p:nvPr/>
        </p:nvCxnSpPr>
        <p:spPr>
          <a:xfrm rot="5400000" flipH="1" flipV="1">
            <a:off x="7393184" y="3609193"/>
            <a:ext cx="364050" cy="1011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800306" y="4960638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cxnSp>
        <p:nvCxnSpPr>
          <p:cNvPr id="140" name="Straight Connector 139"/>
          <p:cNvCxnSpPr>
            <a:stCxn id="138" idx="0"/>
            <a:endCxn id="45" idx="2"/>
          </p:cNvCxnSpPr>
          <p:nvPr/>
        </p:nvCxnSpPr>
        <p:spPr>
          <a:xfrm rot="16200000" flipV="1">
            <a:off x="6924838" y="4810921"/>
            <a:ext cx="294250" cy="5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8280582" y="4328910"/>
            <a:ext cx="4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PP</a:t>
            </a:r>
            <a:endParaRPr lang="en-US" b="1" dirty="0"/>
          </a:p>
        </p:txBody>
      </p:sp>
      <p:cxnSp>
        <p:nvCxnSpPr>
          <p:cNvPr id="160" name="Straight Connector 159"/>
          <p:cNvCxnSpPr>
            <a:stCxn id="143" idx="0"/>
            <a:endCxn id="14" idx="2"/>
          </p:cNvCxnSpPr>
          <p:nvPr/>
        </p:nvCxnSpPr>
        <p:spPr>
          <a:xfrm rot="16200000" flipV="1">
            <a:off x="8090457" y="3923596"/>
            <a:ext cx="395904" cy="414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462592" y="4960638"/>
            <a:ext cx="47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178" name="Straight Connector 177"/>
          <p:cNvCxnSpPr>
            <a:stCxn id="161" idx="0"/>
            <a:endCxn id="143" idx="2"/>
          </p:cNvCxnSpPr>
          <p:nvPr/>
        </p:nvCxnSpPr>
        <p:spPr>
          <a:xfrm rot="5400000" flipH="1" flipV="1">
            <a:off x="7966472" y="4431340"/>
            <a:ext cx="262396" cy="79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8476760" y="496063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379431" y="5987936"/>
            <a:ext cx="63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8298489" y="5439960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8111903" y="5988731"/>
            <a:ext cx="83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behind</a:t>
            </a:r>
            <a:endParaRPr lang="en-US" dirty="0"/>
          </a:p>
        </p:txBody>
      </p:sp>
      <p:cxnSp>
        <p:nvCxnSpPr>
          <p:cNvPr id="188" name="Straight Connector 187"/>
          <p:cNvCxnSpPr>
            <a:stCxn id="184" idx="0"/>
            <a:endCxn id="161" idx="2"/>
          </p:cNvCxnSpPr>
          <p:nvPr/>
        </p:nvCxnSpPr>
        <p:spPr>
          <a:xfrm rot="5400000" flipH="1" flipV="1">
            <a:off x="7370015" y="5658381"/>
            <a:ext cx="657966" cy="1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79" idx="0"/>
            <a:endCxn id="143" idx="2"/>
          </p:cNvCxnSpPr>
          <p:nvPr/>
        </p:nvCxnSpPr>
        <p:spPr>
          <a:xfrm rot="16200000" flipV="1">
            <a:off x="8468560" y="4725452"/>
            <a:ext cx="262396" cy="207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85" idx="0"/>
            <a:endCxn id="179" idx="2"/>
          </p:cNvCxnSpPr>
          <p:nvPr/>
        </p:nvCxnSpPr>
        <p:spPr>
          <a:xfrm rot="5400000" flipH="1" flipV="1">
            <a:off x="8566790" y="5303006"/>
            <a:ext cx="109990" cy="1639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86" idx="0"/>
            <a:endCxn id="185" idx="2"/>
          </p:cNvCxnSpPr>
          <p:nvPr/>
        </p:nvCxnSpPr>
        <p:spPr>
          <a:xfrm rot="5400000" flipH="1" flipV="1">
            <a:off x="8445546" y="5894451"/>
            <a:ext cx="179439" cy="91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4777901" y="6504001"/>
            <a:ext cx="83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787957" y="6491905"/>
            <a:ext cx="76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arget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781622" y="6504001"/>
            <a:ext cx="61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747156" y="6491905"/>
            <a:ext cx="823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5" name="Left Brace 214"/>
          <p:cNvSpPr/>
          <p:nvPr/>
        </p:nvSpPr>
        <p:spPr>
          <a:xfrm rot="16200000">
            <a:off x="5081763" y="6225518"/>
            <a:ext cx="220229" cy="598859"/>
          </a:xfrm>
          <a:prstGeom prst="lef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Left Brace 215"/>
          <p:cNvSpPr/>
          <p:nvPr/>
        </p:nvSpPr>
        <p:spPr>
          <a:xfrm rot="16200000">
            <a:off x="6055314" y="5887804"/>
            <a:ext cx="220229" cy="1135627"/>
          </a:xfrm>
          <a:prstGeom prst="lef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Left Brace 216"/>
          <p:cNvSpPr/>
          <p:nvPr/>
        </p:nvSpPr>
        <p:spPr>
          <a:xfrm rot="16200000">
            <a:off x="6957353" y="6166924"/>
            <a:ext cx="212874" cy="570028"/>
          </a:xfrm>
          <a:prstGeom prst="lef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Left Brace 217"/>
          <p:cNvSpPr/>
          <p:nvPr/>
        </p:nvSpPr>
        <p:spPr>
          <a:xfrm rot="16200000">
            <a:off x="8025818" y="5924091"/>
            <a:ext cx="220229" cy="1135627"/>
          </a:xfrm>
          <a:prstGeom prst="lef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rapezoid 218"/>
          <p:cNvSpPr/>
          <p:nvPr/>
        </p:nvSpPr>
        <p:spPr>
          <a:xfrm>
            <a:off x="4664463" y="3480158"/>
            <a:ext cx="895609" cy="2436168"/>
          </a:xfrm>
          <a:prstGeom prst="trapezoid">
            <a:avLst/>
          </a:prstGeom>
          <a:solidFill>
            <a:schemeClr val="accent4">
              <a:lumMod val="20000"/>
              <a:lumOff val="80000"/>
              <a:alpha val="1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rapezoid 219"/>
          <p:cNvSpPr/>
          <p:nvPr/>
        </p:nvSpPr>
        <p:spPr>
          <a:xfrm>
            <a:off x="6777631" y="4181054"/>
            <a:ext cx="564844" cy="1775822"/>
          </a:xfrm>
          <a:prstGeom prst="trapezoid">
            <a:avLst/>
          </a:prstGeom>
          <a:solidFill>
            <a:schemeClr val="accent4">
              <a:lumMod val="20000"/>
              <a:lumOff val="80000"/>
              <a:alpha val="1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rapezoid 220"/>
          <p:cNvSpPr/>
          <p:nvPr/>
        </p:nvSpPr>
        <p:spPr>
          <a:xfrm>
            <a:off x="7404914" y="4180259"/>
            <a:ext cx="1751335" cy="1775822"/>
          </a:xfrm>
          <a:prstGeom prst="trapezoid">
            <a:avLst/>
          </a:prstGeom>
          <a:solidFill>
            <a:schemeClr val="accent4">
              <a:lumMod val="20000"/>
              <a:lumOff val="80000"/>
              <a:alpha val="1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Commonly Used Features: </a:t>
            </a:r>
            <a:br>
              <a:rPr lang="en-US" sz="4000" dirty="0" smtClean="0"/>
            </a:br>
            <a:r>
              <a:rPr lang="en-US" sz="4000" dirty="0" smtClean="0"/>
              <a:t>Governing Category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There is often a link between semantic roles and their syntactic realization as subject or direct object</a:t>
            </a:r>
          </a:p>
          <a:p>
            <a:r>
              <a:rPr lang="en-US" i="1" dirty="0" smtClean="0"/>
              <a:t>He drove the car over the cliff</a:t>
            </a:r>
            <a:endParaRPr lang="en-US" dirty="0" smtClean="0"/>
          </a:p>
          <a:p>
            <a:pPr lvl="1"/>
            <a:r>
              <a:rPr lang="en-US" dirty="0" smtClean="0"/>
              <a:t>Subject NP more likely to fill the agent role</a:t>
            </a:r>
          </a:p>
          <a:p>
            <a:r>
              <a:rPr lang="en-US" dirty="0" smtClean="0"/>
              <a:t>Grammatical functions may not be directly available in all parser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Commonly Used Features: </a:t>
            </a:r>
            <a:br>
              <a:rPr lang="en-US" sz="4000" dirty="0" smtClean="0"/>
            </a:br>
            <a:r>
              <a:rPr lang="en-US" sz="4000" dirty="0" smtClean="0"/>
              <a:t>Governing Category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Approximating Grammatical Function from constituent parse</a:t>
            </a:r>
          </a:p>
          <a:p>
            <a:r>
              <a:rPr lang="en-US" dirty="0" smtClean="0"/>
              <a:t>Governing Category (aka </a:t>
            </a:r>
            <a:r>
              <a:rPr lang="en-US" i="1" dirty="0" err="1" smtClean="0"/>
              <a:t>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Two values</a:t>
            </a:r>
          </a:p>
          <a:p>
            <a:pPr lvl="2"/>
            <a:r>
              <a:rPr lang="en-US" dirty="0" smtClean="0"/>
              <a:t>S: subjects</a:t>
            </a:r>
          </a:p>
          <a:p>
            <a:pPr lvl="2"/>
            <a:r>
              <a:rPr lang="en-US" dirty="0" smtClean="0"/>
              <a:t>VP: object of verbs</a:t>
            </a:r>
          </a:p>
          <a:p>
            <a:pPr lvl="1"/>
            <a:r>
              <a:rPr lang="en-US" dirty="0" smtClean="0"/>
              <a:t>In practice used only on NPs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Commonly Used Features: </a:t>
            </a:r>
            <a:br>
              <a:rPr lang="en-US" sz="4000" dirty="0" smtClean="0"/>
            </a:br>
            <a:r>
              <a:rPr lang="en-US" sz="4000" dirty="0" smtClean="0"/>
              <a:t>Governing Category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Start with children of NP nodes</a:t>
            </a:r>
          </a:p>
          <a:p>
            <a:pPr lvl="1"/>
            <a:r>
              <a:rPr lang="en-US" dirty="0" smtClean="0"/>
              <a:t>Traverse links upward until it encounters an S or VP</a:t>
            </a:r>
          </a:p>
          <a:p>
            <a:r>
              <a:rPr lang="en-US" dirty="0" smtClean="0"/>
              <a:t>NPs under S nodes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subject</a:t>
            </a:r>
          </a:p>
          <a:p>
            <a:r>
              <a:rPr lang="en-US" dirty="0" smtClean="0">
                <a:sym typeface="Wingdings"/>
              </a:rPr>
              <a:t>NPs under VP nodes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object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Features: Governing Category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00703" y="104830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8624" y="1647910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1514" y="2519558"/>
            <a:ext cx="52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01063" y="251955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56340" y="3152742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47116" y="2519560"/>
            <a:ext cx="43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03854" y="3148788"/>
            <a:ext cx="441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03348" y="5941497"/>
            <a:ext cx="51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50486" y="5941496"/>
            <a:ext cx="5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46368" y="5937541"/>
            <a:ext cx="76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46862" y="314878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80925" y="38500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82680" y="3850887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58723" y="5937541"/>
            <a:ext cx="49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0465" y="5937541"/>
            <a:ext cx="77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86120" y="3149581"/>
            <a:ext cx="42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32333" y="3850888"/>
            <a:ext cx="3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01262" y="593754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45662" y="385088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5" name="Straight Connector 24"/>
          <p:cNvCxnSpPr>
            <a:stCxn id="5" idx="0"/>
            <a:endCxn id="4" idx="2"/>
          </p:cNvCxnSpPr>
          <p:nvPr/>
        </p:nvCxnSpPr>
        <p:spPr>
          <a:xfrm rot="16200000" flipV="1">
            <a:off x="4333721" y="1529984"/>
            <a:ext cx="230272" cy="5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0"/>
            <a:endCxn id="5" idx="2"/>
          </p:cNvCxnSpPr>
          <p:nvPr/>
        </p:nvCxnSpPr>
        <p:spPr>
          <a:xfrm rot="5400000" flipH="1" flipV="1">
            <a:off x="2801432" y="869344"/>
            <a:ext cx="502316" cy="279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11" idx="0"/>
          </p:cNvCxnSpPr>
          <p:nvPr/>
        </p:nvCxnSpPr>
        <p:spPr>
          <a:xfrm rot="16200000" flipH="1">
            <a:off x="130189" y="4412234"/>
            <a:ext cx="3052607" cy="5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2"/>
            <a:endCxn id="7" idx="0"/>
          </p:cNvCxnSpPr>
          <p:nvPr/>
        </p:nvCxnSpPr>
        <p:spPr>
          <a:xfrm rot="5400000">
            <a:off x="3288689" y="1356601"/>
            <a:ext cx="502317" cy="1823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8" idx="0"/>
          </p:cNvCxnSpPr>
          <p:nvPr/>
        </p:nvCxnSpPr>
        <p:spPr>
          <a:xfrm rot="16200000" flipH="1">
            <a:off x="2497393" y="3019545"/>
            <a:ext cx="263851" cy="25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2"/>
            <a:endCxn id="12" idx="0"/>
          </p:cNvCxnSpPr>
          <p:nvPr/>
        </p:nvCxnSpPr>
        <p:spPr>
          <a:xfrm rot="5400000">
            <a:off x="1413189" y="4724096"/>
            <a:ext cx="2419422" cy="153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0"/>
            <a:endCxn id="5" idx="2"/>
          </p:cNvCxnSpPr>
          <p:nvPr/>
        </p:nvCxnSpPr>
        <p:spPr>
          <a:xfrm rot="16200000" flipV="1">
            <a:off x="4606944" y="1861944"/>
            <a:ext cx="502318" cy="812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0" idx="0"/>
            <a:endCxn id="9" idx="2"/>
          </p:cNvCxnSpPr>
          <p:nvPr/>
        </p:nvCxnSpPr>
        <p:spPr>
          <a:xfrm rot="5400000" flipH="1" flipV="1">
            <a:off x="4314558" y="2198787"/>
            <a:ext cx="259896" cy="16401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0"/>
            <a:endCxn id="9" idx="2"/>
          </p:cNvCxnSpPr>
          <p:nvPr/>
        </p:nvCxnSpPr>
        <p:spPr>
          <a:xfrm rot="5400000" flipH="1" flipV="1">
            <a:off x="4839256" y="2723483"/>
            <a:ext cx="259894" cy="590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9" idx="0"/>
            <a:endCxn id="9" idx="2"/>
          </p:cNvCxnSpPr>
          <p:nvPr/>
        </p:nvCxnSpPr>
        <p:spPr>
          <a:xfrm rot="16200000" flipV="1">
            <a:off x="5800787" y="2352665"/>
            <a:ext cx="260689" cy="133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" idx="2"/>
            <a:endCxn id="13" idx="0"/>
          </p:cNvCxnSpPr>
          <p:nvPr/>
        </p:nvCxnSpPr>
        <p:spPr>
          <a:xfrm rot="16200000" flipH="1">
            <a:off x="2417884" y="4724688"/>
            <a:ext cx="2419421" cy="6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2"/>
            <a:endCxn id="17" idx="0"/>
          </p:cNvCxnSpPr>
          <p:nvPr/>
        </p:nvCxnSpPr>
        <p:spPr>
          <a:xfrm rot="16200000" flipH="1">
            <a:off x="3445582" y="5075341"/>
            <a:ext cx="1718115" cy="6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4" idx="2"/>
          </p:cNvCxnSpPr>
          <p:nvPr/>
        </p:nvCxnSpPr>
        <p:spPr>
          <a:xfrm rot="5400000">
            <a:off x="4321685" y="3497932"/>
            <a:ext cx="331976" cy="372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0"/>
            <a:endCxn id="14" idx="2"/>
          </p:cNvCxnSpPr>
          <p:nvPr/>
        </p:nvCxnSpPr>
        <p:spPr>
          <a:xfrm rot="16200000" flipV="1">
            <a:off x="4682548" y="3509418"/>
            <a:ext cx="332769" cy="350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6" idx="2"/>
            <a:endCxn id="18" idx="0"/>
          </p:cNvCxnSpPr>
          <p:nvPr/>
        </p:nvCxnSpPr>
        <p:spPr>
          <a:xfrm rot="16200000" flipH="1">
            <a:off x="4168497" y="5075739"/>
            <a:ext cx="1717322" cy="6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0" idx="0"/>
            <a:endCxn id="19" idx="2"/>
          </p:cNvCxnSpPr>
          <p:nvPr/>
        </p:nvCxnSpPr>
        <p:spPr>
          <a:xfrm rot="5400000" flipH="1" flipV="1">
            <a:off x="6146988" y="3400174"/>
            <a:ext cx="331975" cy="5694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2" idx="0"/>
            <a:endCxn id="19" idx="2"/>
          </p:cNvCxnSpPr>
          <p:nvPr/>
        </p:nvCxnSpPr>
        <p:spPr>
          <a:xfrm rot="16200000" flipV="1">
            <a:off x="6728376" y="3388239"/>
            <a:ext cx="331976" cy="5933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1" idx="0"/>
            <a:endCxn id="20" idx="2"/>
          </p:cNvCxnSpPr>
          <p:nvPr/>
        </p:nvCxnSpPr>
        <p:spPr>
          <a:xfrm rot="5400000" flipH="1" flipV="1">
            <a:off x="5169587" y="5078881"/>
            <a:ext cx="171732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973583" y="4437459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93" name="Straight Connector 92"/>
          <p:cNvCxnSpPr>
            <a:stCxn id="91" idx="0"/>
            <a:endCxn id="22" idx="2"/>
          </p:cNvCxnSpPr>
          <p:nvPr/>
        </p:nvCxnSpPr>
        <p:spPr>
          <a:xfrm rot="5400000" flipH="1" flipV="1">
            <a:off x="7082407" y="4328840"/>
            <a:ext cx="2172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197011" y="4912755"/>
            <a:ext cx="72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AUXG</a:t>
            </a:r>
            <a:endParaRPr lang="en-US" dirty="0"/>
          </a:p>
        </p:txBody>
      </p:sp>
      <p:cxnSp>
        <p:nvCxnSpPr>
          <p:cNvPr id="96" name="Straight Connector 95"/>
          <p:cNvCxnSpPr>
            <a:stCxn id="94" idx="0"/>
            <a:endCxn id="91" idx="2"/>
          </p:cNvCxnSpPr>
          <p:nvPr/>
        </p:nvCxnSpPr>
        <p:spPr>
          <a:xfrm rot="5400000" flipH="1" flipV="1">
            <a:off x="6821245" y="4542974"/>
            <a:ext cx="105964" cy="633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523143" y="4912755"/>
            <a:ext cx="65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ADJP</a:t>
            </a:r>
            <a:endParaRPr lang="en-US" dirty="0"/>
          </a:p>
        </p:txBody>
      </p:sp>
      <p:cxnSp>
        <p:nvCxnSpPr>
          <p:cNvPr id="99" name="Straight Connector 98"/>
          <p:cNvCxnSpPr>
            <a:stCxn id="97" idx="0"/>
            <a:endCxn id="91" idx="2"/>
          </p:cNvCxnSpPr>
          <p:nvPr/>
        </p:nvCxnSpPr>
        <p:spPr>
          <a:xfrm rot="16200000" flipV="1">
            <a:off x="7466756" y="4531061"/>
            <a:ext cx="105964" cy="65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205577" y="5937540"/>
            <a:ext cx="70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being</a:t>
            </a:r>
            <a:endParaRPr lang="en-US" dirty="0"/>
          </a:p>
        </p:txBody>
      </p:sp>
      <p:cxnSp>
        <p:nvCxnSpPr>
          <p:cNvPr id="124" name="Straight Connector 123"/>
          <p:cNvCxnSpPr>
            <a:stCxn id="115" idx="0"/>
            <a:endCxn id="94" idx="2"/>
          </p:cNvCxnSpPr>
          <p:nvPr/>
        </p:nvCxnSpPr>
        <p:spPr>
          <a:xfrm rot="5400000" flipH="1" flipV="1">
            <a:off x="6229702" y="5609814"/>
            <a:ext cx="6554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682517" y="5432637"/>
            <a:ext cx="33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JJ</a:t>
            </a:r>
            <a:endParaRPr lang="en-US" dirty="0"/>
          </a:p>
        </p:txBody>
      </p:sp>
      <p:cxnSp>
        <p:nvCxnSpPr>
          <p:cNvPr id="140" name="Straight Connector 139"/>
          <p:cNvCxnSpPr/>
          <p:nvPr/>
        </p:nvCxnSpPr>
        <p:spPr>
          <a:xfrm rot="16200000" flipV="1">
            <a:off x="7773175" y="5357361"/>
            <a:ext cx="15055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7580570" y="5941497"/>
            <a:ext cx="53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</a:t>
            </a:r>
            <a:endParaRPr lang="en-US" dirty="0"/>
          </a:p>
        </p:txBody>
      </p:sp>
      <p:cxnSp>
        <p:nvCxnSpPr>
          <p:cNvPr id="144" name="Straight Connector 143"/>
          <p:cNvCxnSpPr/>
          <p:nvPr/>
        </p:nvCxnSpPr>
        <p:spPr>
          <a:xfrm rot="5400000" flipH="1" flipV="1">
            <a:off x="7778686" y="5871733"/>
            <a:ext cx="1395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183041" y="637759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395394" y="6377596"/>
            <a:ext cx="77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706998" y="6377596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null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 rot="16200000">
            <a:off x="6870858" y="5336069"/>
            <a:ext cx="205449" cy="2154969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Left Brace 154"/>
          <p:cNvSpPr/>
          <p:nvPr/>
        </p:nvSpPr>
        <p:spPr>
          <a:xfrm rot="16200000">
            <a:off x="4661368" y="5730384"/>
            <a:ext cx="169492" cy="133037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Left Brace 155"/>
          <p:cNvSpPr/>
          <p:nvPr/>
        </p:nvSpPr>
        <p:spPr>
          <a:xfrm rot="16200000">
            <a:off x="2493110" y="6118398"/>
            <a:ext cx="169492" cy="55435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Curved Connector 163"/>
          <p:cNvCxnSpPr>
            <a:stCxn id="12" idx="1"/>
            <a:endCxn id="4" idx="1"/>
          </p:cNvCxnSpPr>
          <p:nvPr/>
        </p:nvCxnSpPr>
        <p:spPr>
          <a:xfrm rot="10800000" flipH="1">
            <a:off x="2350485" y="1232972"/>
            <a:ext cx="1950217" cy="4893190"/>
          </a:xfrm>
          <a:prstGeom prst="curvedConnector3">
            <a:avLst>
              <a:gd name="adj1" fmla="val -11722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>
            <a:stCxn id="17" idx="3"/>
            <a:endCxn id="9" idx="2"/>
          </p:cNvCxnSpPr>
          <p:nvPr/>
        </p:nvCxnSpPr>
        <p:spPr>
          <a:xfrm flipV="1">
            <a:off x="4556839" y="2888892"/>
            <a:ext cx="707720" cy="3233315"/>
          </a:xfrm>
          <a:prstGeom prst="curvedConnector2">
            <a:avLst/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Features: Governing Category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015128" y="142723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732406" y="2540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743038" y="5441535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685142" y="3181049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298" y="2539998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66" name="Straight Connector 65"/>
          <p:cNvCxnSpPr>
            <a:stCxn id="61" idx="0"/>
            <a:endCxn id="60" idx="2"/>
          </p:cNvCxnSpPr>
          <p:nvPr/>
        </p:nvCxnSpPr>
        <p:spPr>
          <a:xfrm rot="5400000" flipH="1" flipV="1">
            <a:off x="3188226" y="1567735"/>
            <a:ext cx="743430" cy="1201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5" idx="0"/>
            <a:endCxn id="60" idx="2"/>
          </p:cNvCxnSpPr>
          <p:nvPr/>
        </p:nvCxnSpPr>
        <p:spPr>
          <a:xfrm rot="16200000" flipV="1">
            <a:off x="4030903" y="1926159"/>
            <a:ext cx="743428" cy="4842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4" idx="0"/>
            <a:endCxn id="61" idx="2"/>
          </p:cNvCxnSpPr>
          <p:nvPr/>
        </p:nvCxnSpPr>
        <p:spPr>
          <a:xfrm rot="5400000" flipH="1" flipV="1">
            <a:off x="2823533" y="3045191"/>
            <a:ext cx="27171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0"/>
            <a:endCxn id="64" idx="2"/>
          </p:cNvCxnSpPr>
          <p:nvPr/>
        </p:nvCxnSpPr>
        <p:spPr>
          <a:xfrm rot="16200000" flipV="1">
            <a:off x="2016472" y="4493300"/>
            <a:ext cx="1891154" cy="53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32211" y="3181049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cxnSp>
        <p:nvCxnSpPr>
          <p:cNvPr id="73" name="Straight Connector 72"/>
          <p:cNvCxnSpPr>
            <a:stCxn id="71" idx="0"/>
            <a:endCxn id="65" idx="2"/>
          </p:cNvCxnSpPr>
          <p:nvPr/>
        </p:nvCxnSpPr>
        <p:spPr>
          <a:xfrm rot="5400000" flipH="1" flipV="1">
            <a:off x="4098420" y="2634729"/>
            <a:ext cx="271719" cy="82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2445" y="31818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77" name="Straight Connector 76"/>
          <p:cNvCxnSpPr>
            <a:stCxn id="75" idx="0"/>
            <a:endCxn id="65" idx="2"/>
          </p:cNvCxnSpPr>
          <p:nvPr/>
        </p:nvCxnSpPr>
        <p:spPr>
          <a:xfrm rot="16200000" flipV="1">
            <a:off x="4520829" y="3033242"/>
            <a:ext cx="272514" cy="24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577521" y="5441535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cxnSp>
        <p:nvCxnSpPr>
          <p:cNvPr id="79" name="Straight Connector 78"/>
          <p:cNvCxnSpPr>
            <a:stCxn id="78" idx="0"/>
            <a:endCxn id="71" idx="2"/>
          </p:cNvCxnSpPr>
          <p:nvPr/>
        </p:nvCxnSpPr>
        <p:spPr>
          <a:xfrm rot="5400000" flipH="1" flipV="1">
            <a:off x="2878241" y="4495958"/>
            <a:ext cx="18911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427298" y="3912382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cxnSp>
        <p:nvCxnSpPr>
          <p:cNvPr id="82" name="Straight Connector 81"/>
          <p:cNvCxnSpPr>
            <a:stCxn id="80" idx="0"/>
            <a:endCxn id="75" idx="2"/>
          </p:cNvCxnSpPr>
          <p:nvPr/>
        </p:nvCxnSpPr>
        <p:spPr>
          <a:xfrm rot="5400000" flipH="1" flipV="1">
            <a:off x="4488429" y="3731382"/>
            <a:ext cx="361206" cy="7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35213" y="5441535"/>
            <a:ext cx="66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town</a:t>
            </a:r>
            <a:endParaRPr lang="en-US" dirty="0"/>
          </a:p>
        </p:txBody>
      </p:sp>
      <p:cxnSp>
        <p:nvCxnSpPr>
          <p:cNvPr id="85" name="Straight Connector 84"/>
          <p:cNvCxnSpPr>
            <a:stCxn id="84" idx="0"/>
            <a:endCxn id="80" idx="2"/>
          </p:cNvCxnSpPr>
          <p:nvPr/>
        </p:nvCxnSpPr>
        <p:spPr>
          <a:xfrm rot="5400000" flipH="1" flipV="1">
            <a:off x="4088725" y="4861625"/>
            <a:ext cx="115982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41970" y="3912381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cxnSp>
        <p:nvCxnSpPr>
          <p:cNvPr id="100" name="Straight Connector 99"/>
          <p:cNvCxnSpPr>
            <a:stCxn id="86" idx="0"/>
            <a:endCxn id="128" idx="2"/>
          </p:cNvCxnSpPr>
          <p:nvPr/>
        </p:nvCxnSpPr>
        <p:spPr>
          <a:xfrm rot="16200000" flipV="1">
            <a:off x="6095130" y="3724204"/>
            <a:ext cx="362002" cy="14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2" idx="0"/>
            <a:endCxn id="86" idx="2"/>
          </p:cNvCxnSpPr>
          <p:nvPr/>
        </p:nvCxnSpPr>
        <p:spPr>
          <a:xfrm rot="16200000" flipV="1">
            <a:off x="5703397" y="4861623"/>
            <a:ext cx="115982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528016" y="581218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Left Brace 106"/>
          <p:cNvSpPr/>
          <p:nvPr/>
        </p:nvSpPr>
        <p:spPr>
          <a:xfrm rot="16200000">
            <a:off x="2842607" y="5552991"/>
            <a:ext cx="169492" cy="55435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160493" y="5794212"/>
            <a:ext cx="935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indirect object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Left Brace 108"/>
          <p:cNvSpPr/>
          <p:nvPr/>
        </p:nvSpPr>
        <p:spPr>
          <a:xfrm rot="16200000">
            <a:off x="4575975" y="5547383"/>
            <a:ext cx="169492" cy="565569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5739341" y="5812189"/>
            <a:ext cx="102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adjunct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Left Brace 110"/>
          <p:cNvSpPr/>
          <p:nvPr/>
        </p:nvSpPr>
        <p:spPr>
          <a:xfrm rot="16200000">
            <a:off x="6166089" y="5318673"/>
            <a:ext cx="169493" cy="1022989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5739341" y="5441535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yesterday</a:t>
            </a:r>
            <a:endParaRPr lang="en-US" dirty="0"/>
          </a:p>
        </p:txBody>
      </p:sp>
      <p:cxnSp>
        <p:nvCxnSpPr>
          <p:cNvPr id="116" name="Curved Connector 115"/>
          <p:cNvCxnSpPr>
            <a:stCxn id="62" idx="1"/>
            <a:endCxn id="60" idx="1"/>
          </p:cNvCxnSpPr>
          <p:nvPr/>
        </p:nvCxnSpPr>
        <p:spPr>
          <a:xfrm rot="10800000" flipH="1">
            <a:off x="2743038" y="1611905"/>
            <a:ext cx="1272090" cy="4014297"/>
          </a:xfrm>
          <a:prstGeom prst="curvedConnector3">
            <a:avLst>
              <a:gd name="adj1" fmla="val -17970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>
            <a:stCxn id="84" idx="1"/>
            <a:endCxn id="65" idx="2"/>
          </p:cNvCxnSpPr>
          <p:nvPr/>
        </p:nvCxnSpPr>
        <p:spPr>
          <a:xfrm rot="10800000" flipH="1">
            <a:off x="4335213" y="2909331"/>
            <a:ext cx="309528" cy="2716871"/>
          </a:xfrm>
          <a:prstGeom prst="curvedConnector4">
            <a:avLst>
              <a:gd name="adj1" fmla="val -73854"/>
              <a:gd name="adj2" fmla="val 53398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>
            <a:stCxn id="92" idx="1"/>
            <a:endCxn id="65" idx="3"/>
          </p:cNvCxnSpPr>
          <p:nvPr/>
        </p:nvCxnSpPr>
        <p:spPr>
          <a:xfrm rot="10800000">
            <a:off x="4862183" y="2724665"/>
            <a:ext cx="877158" cy="2901537"/>
          </a:xfrm>
          <a:prstGeom prst="curvedConnector3">
            <a:avLst>
              <a:gd name="adj1" fmla="val 50000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002057" y="1427238"/>
            <a:ext cx="3838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Governing category does not perfectly discriminate grammatical function</a:t>
            </a:r>
            <a:endParaRPr lang="en-US" sz="2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041970" y="318104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133" name="Straight Connector 132"/>
          <p:cNvCxnSpPr>
            <a:stCxn id="128" idx="0"/>
            <a:endCxn id="65" idx="2"/>
          </p:cNvCxnSpPr>
          <p:nvPr/>
        </p:nvCxnSpPr>
        <p:spPr>
          <a:xfrm rot="16200000" flipV="1">
            <a:off x="5320990" y="2233082"/>
            <a:ext cx="271717" cy="16242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3"/>
            <a:ext cx="8229600" cy="1143000"/>
          </a:xfrm>
        </p:spPr>
        <p:txBody>
          <a:bodyPr/>
          <a:lstStyle/>
          <a:p>
            <a:r>
              <a:rPr lang="en-US" dirty="0" smtClean="0"/>
              <a:t>Features: Governing Category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5128" y="142723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32406" y="2540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038" y="5442857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85142" y="3181049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43048" y="2540000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11" name="Straight Connector 10"/>
          <p:cNvCxnSpPr>
            <a:stCxn id="6" idx="0"/>
            <a:endCxn id="4" idx="2"/>
          </p:cNvCxnSpPr>
          <p:nvPr/>
        </p:nvCxnSpPr>
        <p:spPr>
          <a:xfrm rot="5400000" flipH="1" flipV="1">
            <a:off x="3188226" y="1567735"/>
            <a:ext cx="743430" cy="1201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4" idx="2"/>
          </p:cNvCxnSpPr>
          <p:nvPr/>
        </p:nvCxnSpPr>
        <p:spPr>
          <a:xfrm rot="5400000" flipH="1" flipV="1">
            <a:off x="3788776" y="2168285"/>
            <a:ext cx="7434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6" idx="2"/>
          </p:cNvCxnSpPr>
          <p:nvPr/>
        </p:nvCxnSpPr>
        <p:spPr>
          <a:xfrm rot="5400000" flipH="1" flipV="1">
            <a:off x="2823533" y="3045191"/>
            <a:ext cx="27171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0"/>
            <a:endCxn id="8" idx="2"/>
          </p:cNvCxnSpPr>
          <p:nvPr/>
        </p:nvCxnSpPr>
        <p:spPr>
          <a:xfrm rot="16200000" flipV="1">
            <a:off x="2015811" y="4493961"/>
            <a:ext cx="1892476" cy="53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9565" y="3181049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cxnSp>
        <p:nvCxnSpPr>
          <p:cNvPr id="21" name="Straight Connector 20"/>
          <p:cNvCxnSpPr>
            <a:stCxn id="19" idx="0"/>
            <a:endCxn id="9" idx="2"/>
          </p:cNvCxnSpPr>
          <p:nvPr/>
        </p:nvCxnSpPr>
        <p:spPr>
          <a:xfrm rot="5400000" flipH="1" flipV="1">
            <a:off x="3859973" y="2880532"/>
            <a:ext cx="271717" cy="329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9322" y="31818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5" name="Straight Connector 24"/>
          <p:cNvCxnSpPr>
            <a:stCxn id="23" idx="0"/>
            <a:endCxn id="9" idx="2"/>
          </p:cNvCxnSpPr>
          <p:nvPr/>
        </p:nvCxnSpPr>
        <p:spPr>
          <a:xfrm rot="16200000" flipV="1">
            <a:off x="4492143" y="2577680"/>
            <a:ext cx="272512" cy="935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24856" y="5442857"/>
            <a:ext cx="61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gave</a:t>
            </a:r>
            <a:endParaRPr lang="en-US" dirty="0"/>
          </a:p>
        </p:txBody>
      </p:sp>
      <p:cxnSp>
        <p:nvCxnSpPr>
          <p:cNvPr id="35" name="Straight Connector 34"/>
          <p:cNvCxnSpPr>
            <a:stCxn id="33" idx="0"/>
            <a:endCxn id="19" idx="2"/>
          </p:cNvCxnSpPr>
          <p:nvPr/>
        </p:nvCxnSpPr>
        <p:spPr>
          <a:xfrm rot="5400000" flipH="1" flipV="1">
            <a:off x="2884933" y="4496619"/>
            <a:ext cx="189247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27298" y="3912382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cxnSp>
        <p:nvCxnSpPr>
          <p:cNvPr id="38" name="Straight Connector 37"/>
          <p:cNvCxnSpPr>
            <a:stCxn id="36" idx="0"/>
            <a:endCxn id="23" idx="2"/>
          </p:cNvCxnSpPr>
          <p:nvPr/>
        </p:nvCxnSpPr>
        <p:spPr>
          <a:xfrm rot="5400000" flipH="1" flipV="1">
            <a:off x="4718324" y="3534399"/>
            <a:ext cx="361206" cy="394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59589" y="5442858"/>
            <a:ext cx="48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36" idx="2"/>
          </p:cNvCxnSpPr>
          <p:nvPr/>
        </p:nvCxnSpPr>
        <p:spPr>
          <a:xfrm rot="5400000" flipH="1" flipV="1">
            <a:off x="4120974" y="4862286"/>
            <a:ext cx="116114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41970" y="391238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13048" y="485461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286003" y="5458190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103022" y="4854619"/>
            <a:ext cx="33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JJ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976616" y="5458190"/>
            <a:ext cx="58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31941" y="4854619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756875" y="5458191"/>
            <a:ext cx="63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hose</a:t>
            </a:r>
            <a:endParaRPr lang="en-US" dirty="0"/>
          </a:p>
        </p:txBody>
      </p:sp>
      <p:cxnSp>
        <p:nvCxnSpPr>
          <p:cNvPr id="56" name="Straight Connector 55"/>
          <p:cNvCxnSpPr>
            <a:stCxn id="48" idx="0"/>
            <a:endCxn id="23" idx="2"/>
          </p:cNvCxnSpPr>
          <p:nvPr/>
        </p:nvCxnSpPr>
        <p:spPr>
          <a:xfrm rot="16200000" flipV="1">
            <a:off x="5502029" y="3145455"/>
            <a:ext cx="361205" cy="11726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0"/>
            <a:endCxn id="48" idx="2"/>
          </p:cNvCxnSpPr>
          <p:nvPr/>
        </p:nvCxnSpPr>
        <p:spPr>
          <a:xfrm rot="16200000" flipV="1">
            <a:off x="5982503" y="4568165"/>
            <a:ext cx="57290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9" idx="0"/>
            <a:endCxn id="48" idx="2"/>
          </p:cNvCxnSpPr>
          <p:nvPr/>
        </p:nvCxnSpPr>
        <p:spPr>
          <a:xfrm rot="5400000" flipH="1" flipV="1">
            <a:off x="5564835" y="4150499"/>
            <a:ext cx="572906" cy="835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3" idx="0"/>
            <a:endCxn id="48" idx="2"/>
          </p:cNvCxnSpPr>
          <p:nvPr/>
        </p:nvCxnSpPr>
        <p:spPr>
          <a:xfrm rot="16200000" flipV="1">
            <a:off x="6384664" y="4166004"/>
            <a:ext cx="572906" cy="804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1" idx="2"/>
            <a:endCxn id="52" idx="0"/>
          </p:cNvCxnSpPr>
          <p:nvPr/>
        </p:nvCxnSpPr>
        <p:spPr>
          <a:xfrm rot="5400000">
            <a:off x="6151837" y="5341070"/>
            <a:ext cx="23423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4" idx="0"/>
            <a:endCxn id="53" idx="2"/>
          </p:cNvCxnSpPr>
          <p:nvPr/>
        </p:nvCxnSpPr>
        <p:spPr>
          <a:xfrm rot="5400000" flipH="1" flipV="1">
            <a:off x="6956158" y="5341071"/>
            <a:ext cx="2342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28016" y="581218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5" name="Left Brace 84"/>
          <p:cNvSpPr/>
          <p:nvPr/>
        </p:nvSpPr>
        <p:spPr>
          <a:xfrm rot="16200000">
            <a:off x="2842607" y="5552991"/>
            <a:ext cx="169492" cy="55435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4160493" y="5794212"/>
            <a:ext cx="935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Indirect object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Left Brace 86"/>
          <p:cNvSpPr/>
          <p:nvPr/>
        </p:nvSpPr>
        <p:spPr>
          <a:xfrm rot="16200000">
            <a:off x="4575975" y="5547383"/>
            <a:ext cx="169492" cy="565569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5987757" y="5812189"/>
            <a:ext cx="77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directobject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6253097" y="4778329"/>
            <a:ext cx="169492" cy="210367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002057" y="1781181"/>
            <a:ext cx="3838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this case indirect object and direct objects are both given governing category of VP</a:t>
            </a:r>
            <a:endParaRPr lang="en-US" sz="2000" dirty="0"/>
          </a:p>
        </p:txBody>
      </p:sp>
      <p:cxnSp>
        <p:nvCxnSpPr>
          <p:cNvPr id="91" name="Curved Connector 90"/>
          <p:cNvCxnSpPr>
            <a:stCxn id="7" idx="1"/>
            <a:endCxn id="4" idx="1"/>
          </p:cNvCxnSpPr>
          <p:nvPr/>
        </p:nvCxnSpPr>
        <p:spPr>
          <a:xfrm rot="10800000" flipH="1">
            <a:off x="2743038" y="1611905"/>
            <a:ext cx="1272090" cy="4015619"/>
          </a:xfrm>
          <a:prstGeom prst="curvedConnector3">
            <a:avLst>
              <a:gd name="adj1" fmla="val -17970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41" idx="1"/>
            <a:endCxn id="9" idx="1"/>
          </p:cNvCxnSpPr>
          <p:nvPr/>
        </p:nvCxnSpPr>
        <p:spPr>
          <a:xfrm rot="10800000">
            <a:off x="3943049" y="2724666"/>
            <a:ext cx="516541" cy="2902858"/>
          </a:xfrm>
          <a:prstGeom prst="curvedConnector3">
            <a:avLst>
              <a:gd name="adj1" fmla="val 209820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54" idx="3"/>
            <a:endCxn id="9" idx="3"/>
          </p:cNvCxnSpPr>
          <p:nvPr/>
        </p:nvCxnSpPr>
        <p:spPr>
          <a:xfrm flipH="1" flipV="1">
            <a:off x="4377933" y="2724666"/>
            <a:ext cx="3011747" cy="2918191"/>
          </a:xfrm>
          <a:prstGeom prst="curvedConnector3">
            <a:avLst>
              <a:gd name="adj1" fmla="val -13212"/>
            </a:avLst>
          </a:prstGeom>
          <a:ln>
            <a:solidFill>
              <a:schemeClr val="accent6"/>
            </a:solidFill>
            <a:prstDash val="sys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Parse Tree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Tree Path</a:t>
            </a:r>
          </a:p>
          <a:p>
            <a:pPr lvl="1"/>
            <a:r>
              <a:rPr lang="en-US" dirty="0" smtClean="0"/>
              <a:t>Intuition: </a:t>
            </a:r>
            <a:r>
              <a:rPr lang="en-US" i="1" dirty="0" err="1" smtClean="0"/>
              <a:t>gov</a:t>
            </a:r>
            <a:r>
              <a:rPr lang="en-US" dirty="0" smtClean="0"/>
              <a:t> finds grammatical function independent of target word.  Want something that factors in relation to the target word.</a:t>
            </a:r>
          </a:p>
          <a:p>
            <a:pPr lvl="1"/>
            <a:r>
              <a:rPr lang="en-US" dirty="0" smtClean="0"/>
              <a:t>Feature representation: String of symbols indicating the up and down traversal to go from the target word to the constituent of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Parse Tree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9368" y="141763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3156" y="235835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5893" y="3302001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3156" y="5358190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00409" y="2173693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11" name="Straight Connector 10"/>
          <p:cNvCxnSpPr>
            <a:stCxn id="6" idx="0"/>
            <a:endCxn id="5" idx="2"/>
          </p:cNvCxnSpPr>
          <p:nvPr/>
        </p:nvCxnSpPr>
        <p:spPr>
          <a:xfrm rot="5400000" flipH="1" flipV="1">
            <a:off x="2826742" y="1000369"/>
            <a:ext cx="571388" cy="21445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5" idx="2"/>
          </p:cNvCxnSpPr>
          <p:nvPr/>
        </p:nvCxnSpPr>
        <p:spPr>
          <a:xfrm rot="16200000" flipV="1">
            <a:off x="4607931" y="1363772"/>
            <a:ext cx="386723" cy="1233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7048" y="3302001"/>
            <a:ext cx="441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56476" y="330200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18" name="Straight Connector 17"/>
          <p:cNvCxnSpPr>
            <a:stCxn id="7" idx="0"/>
            <a:endCxn id="6" idx="2"/>
          </p:cNvCxnSpPr>
          <p:nvPr/>
        </p:nvCxnSpPr>
        <p:spPr>
          <a:xfrm rot="16200000" flipV="1">
            <a:off x="1752987" y="3014845"/>
            <a:ext cx="57431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7" idx="2"/>
          </p:cNvCxnSpPr>
          <p:nvPr/>
        </p:nvCxnSpPr>
        <p:spPr>
          <a:xfrm rot="5400000" flipH="1" flipV="1">
            <a:off x="1194055" y="4512104"/>
            <a:ext cx="1686857" cy="5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0"/>
            <a:endCxn id="9" idx="2"/>
          </p:cNvCxnSpPr>
          <p:nvPr/>
        </p:nvCxnSpPr>
        <p:spPr>
          <a:xfrm rot="5400000" flipH="1" flipV="1">
            <a:off x="4538261" y="2422411"/>
            <a:ext cx="758976" cy="1000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9" idx="2"/>
          </p:cNvCxnSpPr>
          <p:nvPr/>
        </p:nvCxnSpPr>
        <p:spPr>
          <a:xfrm rot="16200000" flipV="1">
            <a:off x="5521169" y="2439708"/>
            <a:ext cx="758976" cy="965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70936" y="5358190"/>
            <a:ext cx="4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76284" y="42456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95421" y="4245643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0"/>
            <a:endCxn id="16" idx="2"/>
          </p:cNvCxnSpPr>
          <p:nvPr/>
        </p:nvCxnSpPr>
        <p:spPr>
          <a:xfrm rot="5400000" flipH="1" flipV="1">
            <a:off x="5753004" y="3615187"/>
            <a:ext cx="574311" cy="6866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16" idx="2"/>
          </p:cNvCxnSpPr>
          <p:nvPr/>
        </p:nvCxnSpPr>
        <p:spPr>
          <a:xfrm rot="16200000" flipV="1">
            <a:off x="6472955" y="3581839"/>
            <a:ext cx="574310" cy="7532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25" idx="0"/>
          </p:cNvCxnSpPr>
          <p:nvPr/>
        </p:nvCxnSpPr>
        <p:spPr>
          <a:xfrm rot="5400000">
            <a:off x="3571561" y="4512103"/>
            <a:ext cx="1686857" cy="5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48895" y="5358191"/>
            <a:ext cx="6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613418" y="5358190"/>
            <a:ext cx="104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pancakes</a:t>
            </a:r>
            <a:endParaRPr lang="en-US" dirty="0"/>
          </a:p>
        </p:txBody>
      </p:sp>
      <p:cxnSp>
        <p:nvCxnSpPr>
          <p:cNvPr id="40" name="Straight Connector 39"/>
          <p:cNvCxnSpPr>
            <a:stCxn id="26" idx="2"/>
            <a:endCxn id="35" idx="0"/>
          </p:cNvCxnSpPr>
          <p:nvPr/>
        </p:nvCxnSpPr>
        <p:spPr>
          <a:xfrm rot="5400000">
            <a:off x="5325250" y="4986583"/>
            <a:ext cx="74321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7" idx="2"/>
            <a:endCxn id="36" idx="0"/>
          </p:cNvCxnSpPr>
          <p:nvPr/>
        </p:nvCxnSpPr>
        <p:spPr>
          <a:xfrm rot="16200000" flipH="1">
            <a:off x="6765151" y="4986581"/>
            <a:ext cx="74321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5" idx="1"/>
            <a:endCxn id="9" idx="1"/>
          </p:cNvCxnSpPr>
          <p:nvPr/>
        </p:nvCxnSpPr>
        <p:spPr>
          <a:xfrm rot="10800000" flipH="1">
            <a:off x="4197047" y="2358359"/>
            <a:ext cx="1003361" cy="1128308"/>
          </a:xfrm>
          <a:prstGeom prst="curvedConnector3">
            <a:avLst>
              <a:gd name="adj1" fmla="val -22783"/>
            </a:avLst>
          </a:prstGeom>
          <a:ln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9" idx="0"/>
            <a:endCxn id="5" idx="3"/>
          </p:cNvCxnSpPr>
          <p:nvPr/>
        </p:nvCxnSpPr>
        <p:spPr>
          <a:xfrm rot="16200000" flipV="1">
            <a:off x="4588280" y="1344120"/>
            <a:ext cx="571389" cy="1087757"/>
          </a:xfrm>
          <a:prstGeom prst="curvedConnector2">
            <a:avLst/>
          </a:prstGeom>
          <a:ln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5" idx="1"/>
            <a:endCxn id="6" idx="0"/>
          </p:cNvCxnSpPr>
          <p:nvPr/>
        </p:nvCxnSpPr>
        <p:spPr>
          <a:xfrm rot="10800000" flipV="1">
            <a:off x="2040142" y="1602304"/>
            <a:ext cx="1999227" cy="756054"/>
          </a:xfrm>
          <a:prstGeom prst="curvedConnector2">
            <a:avLst/>
          </a:prstGeom>
          <a:ln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28079" y="2358359"/>
            <a:ext cx="1685077" cy="36933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VB↑VP↑S</a:t>
            </a:r>
            <a:r>
              <a:rPr lang="en-US" dirty="0"/>
              <a:t>↓</a:t>
            </a:r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64" name="Curved Connector 63"/>
          <p:cNvCxnSpPr>
            <a:stCxn id="9" idx="3"/>
            <a:endCxn id="16" idx="3"/>
          </p:cNvCxnSpPr>
          <p:nvPr/>
        </p:nvCxnSpPr>
        <p:spPr>
          <a:xfrm>
            <a:off x="5635294" y="2358359"/>
            <a:ext cx="975152" cy="1128308"/>
          </a:xfrm>
          <a:prstGeom prst="curvedConnector3">
            <a:avLst>
              <a:gd name="adj1" fmla="val 123442"/>
            </a:avLst>
          </a:prstGeom>
          <a:ln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01723" y="3302000"/>
            <a:ext cx="1371063" cy="36933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VB↑VP</a:t>
            </a:r>
            <a:r>
              <a:rPr lang="en-US" dirty="0"/>
              <a:t>↓</a:t>
            </a:r>
            <a:r>
              <a:rPr lang="en-US" dirty="0" smtClean="0"/>
              <a:t>NP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sentence,</a:t>
            </a:r>
          </a:p>
          <a:p>
            <a:pPr lvl="1"/>
            <a:r>
              <a:rPr lang="en-US" dirty="0" smtClean="0"/>
              <a:t>Identify predicates and their arguments</a:t>
            </a:r>
          </a:p>
          <a:p>
            <a:pPr lvl="1"/>
            <a:r>
              <a:rPr lang="en-US" dirty="0" smtClean="0"/>
              <a:t>Automatically label them with semantic roles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From:</a:t>
            </a:r>
          </a:p>
          <a:p>
            <a:pPr lvl="1"/>
            <a:r>
              <a:rPr lang="en-US" dirty="0" smtClean="0"/>
              <a:t>Mary slapped John with a frozen trout</a:t>
            </a:r>
          </a:p>
          <a:p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[</a:t>
            </a:r>
            <a:r>
              <a:rPr lang="en-US" baseline="-25000" dirty="0" smtClean="0"/>
              <a:t>AGENT</a:t>
            </a:r>
            <a:r>
              <a:rPr lang="en-US" dirty="0" smtClean="0"/>
              <a:t> Mary] [</a:t>
            </a:r>
            <a:r>
              <a:rPr lang="en-US" baseline="-25000" dirty="0" smtClean="0"/>
              <a:t>PREDICATE</a:t>
            </a:r>
            <a:r>
              <a:rPr lang="en-US" dirty="0" smtClean="0"/>
              <a:t> slapped] [</a:t>
            </a:r>
            <a:r>
              <a:rPr lang="en-US" baseline="-25000" dirty="0" smtClean="0"/>
              <a:t>PATIENT</a:t>
            </a:r>
            <a:r>
              <a:rPr lang="en-US" dirty="0" smtClean="0"/>
              <a:t> John] [</a:t>
            </a:r>
            <a:r>
              <a:rPr lang="en-US" baseline="-25000" dirty="0" smtClean="0"/>
              <a:t>INSTRUMENT</a:t>
            </a:r>
            <a:r>
              <a:rPr lang="en-US" dirty="0" smtClean="0"/>
              <a:t> with a frozen trout]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Parse Tree Path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2895"/>
                <a:gridCol w="3011715"/>
                <a:gridCol w="38849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VB↑VP↓PP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 argument/adjunct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VB↑VP↑S↓NP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VB↑VP↓NP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VB↑VP↑VP↑S↓NP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(embedded VP)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VB↑VP↓ADVP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adverbial adjunct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NN↑NP↑NP↓PP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prepositional complement of 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VB↑VP↓PRT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adverbial particle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VB↑VP↑VP↑VP↑S↓NP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subject (embedded VP)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matching parse</a:t>
                      </a:r>
                      <a:r>
                        <a:rPr lang="en-US" baseline="0" dirty="0" smtClean="0"/>
                        <a:t> constituent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Parse Tree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Parser quality (error rate)</a:t>
            </a:r>
          </a:p>
          <a:p>
            <a:pPr lvl="1"/>
            <a:r>
              <a:rPr lang="en-US" dirty="0" smtClean="0"/>
              <a:t>Data sparseness</a:t>
            </a:r>
          </a:p>
          <a:p>
            <a:pPr lvl="2"/>
            <a:r>
              <a:rPr lang="en-US" dirty="0" smtClean="0"/>
              <a:t>2978 possible values excluding frame elements with no matching parse constituent</a:t>
            </a:r>
          </a:p>
          <a:p>
            <a:pPr lvl="2"/>
            <a:r>
              <a:rPr lang="en-US" dirty="0" smtClean="0"/>
              <a:t>4086 possible values including total</a:t>
            </a:r>
          </a:p>
          <a:p>
            <a:pPr lvl="2"/>
            <a:r>
              <a:rPr lang="en-US" dirty="0" smtClean="0"/>
              <a:t>Of </a:t>
            </a:r>
            <a:r>
              <a:rPr lang="en-US" dirty="0" smtClean="0"/>
              <a:t>35,138 frame elements identifies as NP, only 4% have path feature without VP or S ancestor </a:t>
            </a:r>
            <a:r>
              <a:rPr lang="en-US" sz="1600" dirty="0" smtClean="0"/>
              <a:t> [</a:t>
            </a:r>
            <a:r>
              <a:rPr lang="en-US" sz="1600" dirty="0" err="1" smtClean="0"/>
              <a:t>Gildea</a:t>
            </a:r>
            <a:r>
              <a:rPr lang="en-US" sz="1600" dirty="0" smtClean="0"/>
              <a:t> and </a:t>
            </a:r>
            <a:r>
              <a:rPr lang="en-US" sz="1600" dirty="0" err="1" smtClean="0"/>
              <a:t>Jurafsky</a:t>
            </a:r>
            <a:r>
              <a:rPr lang="en-US" sz="1600" dirty="0" smtClean="0"/>
              <a:t>, 2002]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Intuition: grammatical function is highly correlated with position in the sentence</a:t>
            </a:r>
          </a:p>
          <a:p>
            <a:pPr lvl="1"/>
            <a:r>
              <a:rPr lang="en-US" dirty="0" smtClean="0"/>
              <a:t>Subjects appear before a verb</a:t>
            </a:r>
          </a:p>
          <a:p>
            <a:pPr lvl="1"/>
            <a:r>
              <a:rPr lang="en-US" dirty="0" smtClean="0"/>
              <a:t>Objects appear after a verb</a:t>
            </a:r>
          </a:p>
          <a:p>
            <a:r>
              <a:rPr lang="en-US" dirty="0" smtClean="0"/>
              <a:t>Representation:</a:t>
            </a:r>
          </a:p>
          <a:p>
            <a:pPr lvl="1"/>
            <a:r>
              <a:rPr lang="en-US" dirty="0" smtClean="0"/>
              <a:t>Binary value – does node appear before or after the predicate</a:t>
            </a:r>
          </a:p>
          <a:p>
            <a:r>
              <a:rPr lang="en-US" dirty="0" smtClean="0"/>
              <a:t>Other motivations [</a:t>
            </a:r>
            <a:r>
              <a:rPr lang="en-US" dirty="0" err="1" smtClean="0"/>
              <a:t>Gildea</a:t>
            </a:r>
            <a:r>
              <a:rPr lang="en-US" dirty="0" smtClean="0"/>
              <a:t> and </a:t>
            </a:r>
            <a:r>
              <a:rPr lang="en-US" dirty="0" err="1" smtClean="0"/>
              <a:t>Jurafsky</a:t>
            </a:r>
            <a:r>
              <a:rPr lang="en-US" dirty="0" smtClean="0"/>
              <a:t>, 2002]</a:t>
            </a:r>
          </a:p>
          <a:p>
            <a:pPr lvl="1"/>
            <a:r>
              <a:rPr lang="en-US" dirty="0" smtClean="0"/>
              <a:t>Overcome errors due to incorrect parses</a:t>
            </a:r>
          </a:p>
          <a:p>
            <a:pPr lvl="1"/>
            <a:r>
              <a:rPr lang="en-US" dirty="0" smtClean="0"/>
              <a:t>Assess ability to perform SRL without parse trees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19" y="2442242"/>
            <a:ext cx="8229600" cy="5890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you </a:t>
            </a:r>
            <a:r>
              <a:rPr lang="en-US" u="sng" dirty="0" smtClean="0"/>
              <a:t>blame </a:t>
            </a:r>
            <a:r>
              <a:rPr lang="en-US" dirty="0" smtClean="0"/>
              <a:t>the dealer for being late?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1629926" y="2710756"/>
            <a:ext cx="284240" cy="64104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989314" y="2189753"/>
            <a:ext cx="294520" cy="169333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6074832" y="1807844"/>
            <a:ext cx="284240" cy="24674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03047" y="3209470"/>
            <a:ext cx="7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61619" y="32094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93083" y="32094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Intuition: Grammatical function varies with voice</a:t>
            </a:r>
          </a:p>
          <a:p>
            <a:pPr lvl="1"/>
            <a:r>
              <a:rPr lang="en-US" dirty="0" smtClean="0"/>
              <a:t>Direct objects in active </a:t>
            </a:r>
            <a:r>
              <a:rPr lang="en-US" dirty="0" err="1" smtClean="0">
                <a:sym typeface="Wingdings"/>
              </a:rPr>
              <a:t></a:t>
            </a:r>
            <a:r>
              <a:rPr lang="en-US" dirty="0" smtClean="0">
                <a:sym typeface="Wingdings"/>
              </a:rPr>
              <a:t> Subject in passive</a:t>
            </a:r>
          </a:p>
          <a:p>
            <a:pPr lvl="1"/>
            <a:r>
              <a:rPr lang="en-US" dirty="0" smtClean="0">
                <a:sym typeface="Wingdings"/>
              </a:rPr>
              <a:t>He slammed the door.</a:t>
            </a:r>
          </a:p>
          <a:p>
            <a:pPr lvl="1"/>
            <a:r>
              <a:rPr lang="en-US" dirty="0" smtClean="0">
                <a:sym typeface="Wingdings"/>
              </a:rPr>
              <a:t>The door was slammed by him.</a:t>
            </a:r>
          </a:p>
          <a:p>
            <a:r>
              <a:rPr lang="en-US" dirty="0" smtClean="0">
                <a:sym typeface="Wingdings"/>
              </a:rPr>
              <a:t>Approach:</a:t>
            </a:r>
          </a:p>
          <a:p>
            <a:pPr lvl="1"/>
            <a:r>
              <a:rPr lang="en-US" dirty="0" smtClean="0">
                <a:sym typeface="Wingdings"/>
              </a:rPr>
              <a:t>Use passive identifying patterns / templates</a:t>
            </a:r>
          </a:p>
          <a:p>
            <a:pPr lvl="2"/>
            <a:r>
              <a:rPr lang="en-US" dirty="0" smtClean="0">
                <a:sym typeface="Wingdings"/>
              </a:rPr>
              <a:t>Passive auxiliary (</a:t>
            </a:r>
            <a:r>
              <a:rPr lang="en-US" i="1" dirty="0" smtClean="0">
                <a:sym typeface="Wingdings"/>
              </a:rPr>
              <a:t>to be</a:t>
            </a:r>
            <a:r>
              <a:rPr lang="en-US" dirty="0" smtClean="0">
                <a:sym typeface="Wingdings"/>
              </a:rPr>
              <a:t>, </a:t>
            </a:r>
            <a:r>
              <a:rPr lang="en-US" i="1" dirty="0" smtClean="0">
                <a:sym typeface="Wingdings"/>
              </a:rPr>
              <a:t>to get)</a:t>
            </a:r>
          </a:p>
          <a:p>
            <a:pPr lvl="2"/>
            <a:r>
              <a:rPr lang="en-US" dirty="0" smtClean="0">
                <a:sym typeface="Wingdings"/>
              </a:rPr>
              <a:t>Past participle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42598"/>
          </a:xfrm>
        </p:spPr>
        <p:txBody>
          <a:bodyPr/>
          <a:lstStyle/>
          <a:p>
            <a:r>
              <a:rPr lang="en-US" dirty="0" err="1" smtClean="0"/>
              <a:t>Subcategorization</a:t>
            </a:r>
            <a:endParaRPr lang="en-US" dirty="0" smtClean="0"/>
          </a:p>
          <a:p>
            <a:r>
              <a:rPr lang="en-US" dirty="0" smtClean="0"/>
              <a:t>Intuition: Knowing the number of arguments to the verb changes the possible set of semantic </a:t>
            </a:r>
            <a:r>
              <a:rPr lang="en-US" dirty="0" smtClean="0"/>
              <a:t>roles</a:t>
            </a:r>
            <a:endParaRPr lang="en-US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2443805" y="3746900"/>
            <a:ext cx="2513714" cy="2048778"/>
            <a:chOff x="1403865" y="3746900"/>
            <a:chExt cx="2292990" cy="2048778"/>
          </a:xfrm>
        </p:grpSpPr>
        <p:cxnSp>
          <p:nvCxnSpPr>
            <p:cNvPr id="6" name="Straight Connector 5"/>
            <p:cNvCxnSpPr>
              <a:stCxn id="8" idx="2"/>
              <a:endCxn id="9" idx="0"/>
            </p:cNvCxnSpPr>
            <p:nvPr/>
          </p:nvCxnSpPr>
          <p:spPr>
            <a:xfrm flipH="1">
              <a:off x="1734468" y="4116232"/>
              <a:ext cx="689149" cy="3329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8" idx="2"/>
              <a:endCxn id="10" idx="0"/>
            </p:cNvCxnSpPr>
            <p:nvPr/>
          </p:nvCxnSpPr>
          <p:spPr>
            <a:xfrm>
              <a:off x="2423618" y="4116232"/>
              <a:ext cx="466542" cy="2982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78385" y="37469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03865" y="4449226"/>
              <a:ext cx="661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NP</a:t>
              </a:r>
              <a:r>
                <a:rPr lang="en-US" baseline="-25000" dirty="0" smtClean="0"/>
                <a:t>1</a:t>
              </a:r>
              <a:endParaRPr lang="en-US" dirty="0" smtClean="0"/>
            </a:p>
            <a:p>
              <a:r>
                <a:rPr lang="en-US" dirty="0" smtClean="0"/>
                <a:t>John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67748" y="4414522"/>
              <a:ext cx="244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VP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10" idx="2"/>
              <a:endCxn id="13" idx="0"/>
            </p:cNvCxnSpPr>
            <p:nvPr/>
          </p:nvCxnSpPr>
          <p:spPr>
            <a:xfrm flipH="1">
              <a:off x="2420247" y="4783854"/>
              <a:ext cx="469912" cy="3581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34751" y="5142031"/>
              <a:ext cx="5709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V</a:t>
              </a:r>
            </a:p>
            <a:p>
              <a:pPr algn="ctr"/>
              <a:r>
                <a:rPr lang="en-US" dirty="0" smtClean="0"/>
                <a:t>sold</a:t>
              </a:r>
              <a:endParaRPr lang="en-US" dirty="0"/>
            </a:p>
          </p:txBody>
        </p:sp>
        <p:cxnSp>
          <p:nvCxnSpPr>
            <p:cNvPr id="24" name="Straight Connector 23"/>
            <p:cNvCxnSpPr>
              <a:stCxn id="10" idx="2"/>
              <a:endCxn id="33" idx="0"/>
            </p:cNvCxnSpPr>
            <p:nvPr/>
          </p:nvCxnSpPr>
          <p:spPr>
            <a:xfrm>
              <a:off x="2890160" y="4783854"/>
              <a:ext cx="416048" cy="3654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915560" y="5149347"/>
              <a:ext cx="781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NP</a:t>
              </a:r>
              <a:r>
                <a:rPr lang="en-US" baseline="-25000" dirty="0" smtClean="0"/>
                <a:t>2</a:t>
              </a:r>
              <a:endParaRPr lang="en-US" dirty="0" smtClean="0"/>
            </a:p>
            <a:p>
              <a:pPr algn="ctr"/>
              <a:r>
                <a:rPr lang="en-US" dirty="0" smtClean="0"/>
                <a:t>Mary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403865" y="4449226"/>
              <a:ext cx="645966" cy="3769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953698" y="5134407"/>
              <a:ext cx="645966" cy="3769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3171" y="4783854"/>
            <a:ext cx="2614538" cy="1688040"/>
            <a:chOff x="2593946" y="4783854"/>
            <a:chExt cx="2614538" cy="1688040"/>
          </a:xfrm>
        </p:grpSpPr>
        <p:sp>
          <p:nvSpPr>
            <p:cNvPr id="5" name="TextBox 4"/>
            <p:cNvSpPr txBox="1"/>
            <p:nvPr/>
          </p:nvSpPr>
          <p:spPr>
            <a:xfrm>
              <a:off x="4627668" y="5825563"/>
              <a:ext cx="5808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NN</a:t>
              </a:r>
              <a:endParaRPr lang="en-US" dirty="0" smtClean="0"/>
            </a:p>
            <a:p>
              <a:pPr algn="ctr"/>
              <a:r>
                <a:rPr lang="en-US" dirty="0" smtClean="0"/>
                <a:t>book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10" idx="2"/>
              <a:endCxn id="14" idx="0"/>
            </p:cNvCxnSpPr>
            <p:nvPr/>
          </p:nvCxnSpPr>
          <p:spPr>
            <a:xfrm>
              <a:off x="2593946" y="4783854"/>
              <a:ext cx="1695779" cy="3581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29725" y="5142031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NP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4" idx="2"/>
              <a:endCxn id="17" idx="0"/>
            </p:cNvCxnSpPr>
            <p:nvPr/>
          </p:nvCxnSpPr>
          <p:spPr>
            <a:xfrm flipH="1">
              <a:off x="3675071" y="5511363"/>
              <a:ext cx="614654" cy="314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2"/>
              <a:endCxn id="5" idx="0"/>
            </p:cNvCxnSpPr>
            <p:nvPr/>
          </p:nvCxnSpPr>
          <p:spPr>
            <a:xfrm>
              <a:off x="4289726" y="5511363"/>
              <a:ext cx="628350" cy="314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34604" y="5825563"/>
              <a:ext cx="2809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DT</a:t>
              </a:r>
              <a:endParaRPr lang="en-US" dirty="0" smtClean="0"/>
            </a:p>
            <a:p>
              <a:pPr algn="ctr"/>
              <a:r>
                <a:rPr lang="en-US" dirty="0" smtClean="0"/>
                <a:t>the</a:t>
              </a:r>
              <a:endParaRPr lang="en-US" dirty="0" smtClean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957935" y="5149347"/>
              <a:ext cx="645966" cy="3769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ular Callout 49"/>
          <p:cNvSpPr/>
          <p:nvPr/>
        </p:nvSpPr>
        <p:spPr>
          <a:xfrm>
            <a:off x="3151952" y="6068045"/>
            <a:ext cx="1222859" cy="403849"/>
          </a:xfrm>
          <a:prstGeom prst="wedgeRectCallout">
            <a:avLst>
              <a:gd name="adj1" fmla="val 45458"/>
              <a:gd name="adj2" fmla="val -10284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Recipient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ular Callout 50"/>
          <p:cNvSpPr/>
          <p:nvPr/>
        </p:nvSpPr>
        <p:spPr>
          <a:xfrm>
            <a:off x="4957519" y="6068045"/>
            <a:ext cx="1222859" cy="403849"/>
          </a:xfrm>
          <a:prstGeom prst="wedgeRectCallout">
            <a:avLst>
              <a:gd name="adj1" fmla="val -70371"/>
              <a:gd name="adj2" fmla="val -10728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Head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Intuition: Head words of noun phrases can be be indicative of </a:t>
            </a:r>
            <a:r>
              <a:rPr lang="en-US" dirty="0" err="1" smtClean="0"/>
              <a:t>selectional</a:t>
            </a:r>
            <a:r>
              <a:rPr lang="en-US" dirty="0" smtClean="0"/>
              <a:t> restrictions on the semantic types of role fillers.</a:t>
            </a:r>
          </a:p>
          <a:p>
            <a:pPr lvl="1"/>
            <a:r>
              <a:rPr lang="en-US" dirty="0" smtClean="0"/>
              <a:t>Noun Phrases headed by </a:t>
            </a:r>
            <a:r>
              <a:rPr lang="en-US" i="1" dirty="0" smtClean="0"/>
              <a:t>Bill, brother, </a:t>
            </a:r>
            <a:r>
              <a:rPr lang="en-US" dirty="0" smtClean="0"/>
              <a:t>or </a:t>
            </a:r>
            <a:r>
              <a:rPr lang="en-US" i="1" dirty="0" smtClean="0"/>
              <a:t>he</a:t>
            </a:r>
            <a:r>
              <a:rPr lang="en-US" dirty="0" smtClean="0"/>
              <a:t> more likely to be the </a:t>
            </a:r>
            <a:r>
              <a:rPr lang="en-US" i="1" dirty="0" smtClean="0"/>
              <a:t>Speaker</a:t>
            </a:r>
            <a:endParaRPr lang="en-US" dirty="0" smtClean="0"/>
          </a:p>
          <a:p>
            <a:pPr lvl="1"/>
            <a:r>
              <a:rPr lang="en-US" dirty="0" smtClean="0"/>
              <a:t>Those headed by </a:t>
            </a:r>
            <a:r>
              <a:rPr lang="en-US" i="1" dirty="0" smtClean="0"/>
              <a:t>proposal, story</a:t>
            </a:r>
            <a:r>
              <a:rPr lang="en-US" dirty="0" smtClean="0"/>
              <a:t>, or</a:t>
            </a:r>
            <a:r>
              <a:rPr lang="en-US" i="1" dirty="0" smtClean="0"/>
              <a:t> question </a:t>
            </a:r>
            <a:r>
              <a:rPr lang="en-US" dirty="0" smtClean="0"/>
              <a:t> are more likely to be the </a:t>
            </a:r>
            <a:r>
              <a:rPr lang="en-US" i="1" dirty="0" smtClean="0"/>
              <a:t>Topic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Most parsers can mark the head word</a:t>
            </a:r>
          </a:p>
          <a:p>
            <a:pPr lvl="1"/>
            <a:r>
              <a:rPr lang="en-US" dirty="0" smtClean="0"/>
              <a:t>Can employ head words on a constituent parse tree to identify head words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Head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Head Rules – a way of deterministically identifying the head word for a phrase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8191" y="2636766"/>
          <a:ext cx="8635999" cy="3947543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510587"/>
                <a:gridCol w="869300"/>
                <a:gridCol w="6256112"/>
              </a:tblGrid>
              <a:tr h="374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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NNS QP NN $ ADVP JJ VBN VBG</a:t>
                      </a:r>
                      <a:r>
                        <a:rPr lang="en-US" sz="1600" baseline="0" dirty="0" smtClean="0"/>
                        <a:t> ADJP JJR NP JJS DT FW RBR RBS SBAR RB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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RB RBR RBS FW ADVP TO CD JJR JJ IN NP JJS NN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CONJP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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 RB IN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FRAG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(NN* | NP) W* SBAR (PP | IN)</a:t>
                      </a:r>
                      <a:r>
                        <a:rPr lang="en-US" sz="1600" baseline="0" dirty="0" smtClean="0"/>
                        <a:t> (ADJP | JJ) ADVP RB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NP, NX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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(NN* | NX) JJR CD JJ JJS RB QP NP-</a:t>
                      </a:r>
                      <a:r>
                        <a:rPr lang="en-US" sz="1600" dirty="0" err="1" smtClean="0"/>
                        <a:t>e</a:t>
                      </a:r>
                      <a:r>
                        <a:rPr lang="en-US" sz="1600" dirty="0" smtClean="0"/>
                        <a:t> NP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PP, WHPP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(first non-punctuation after preposition)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(first non-punctuation)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RP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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 *-PRD S SBAR ADJP UCP NP</a:t>
                      </a:r>
                      <a:endParaRPr lang="en-US" sz="1600" dirty="0"/>
                    </a:p>
                  </a:txBody>
                  <a:tcPr/>
                </a:tc>
              </a:tr>
              <a:tr h="3969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VBD VBN MD VBZ VB VBG VBP VP *-PRD ADJP NN NNS NP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6497562"/>
            <a:ext cx="541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Head Percolation Rules [Johansson and </a:t>
            </a:r>
            <a:r>
              <a:rPr lang="en-US" dirty="0" err="1" smtClean="0"/>
              <a:t>Nugues</a:t>
            </a:r>
            <a:r>
              <a:rPr lang="en-US" dirty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Features: Argument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Aka: Frame Element Group – set of all roles appearing for a verb in a given sentence</a:t>
            </a:r>
          </a:p>
          <a:p>
            <a:r>
              <a:rPr lang="en-US" dirty="0" smtClean="0"/>
              <a:t>Intuition: When deciding one role labels it’s useful to know their place in the set as a whole</a:t>
            </a:r>
          </a:p>
          <a:p>
            <a:r>
              <a:rPr lang="en-US" dirty="0" smtClean="0"/>
              <a:t>Representation:</a:t>
            </a:r>
          </a:p>
          <a:p>
            <a:pPr lvl="1"/>
            <a:r>
              <a:rPr lang="en-US" dirty="0" smtClean="0"/>
              <a:t>{Agent/Patient/Theme}</a:t>
            </a:r>
          </a:p>
          <a:p>
            <a:pPr lvl="1"/>
            <a:r>
              <a:rPr lang="en-US" dirty="0" smtClean="0"/>
              <a:t>{Speaker/Topic}</a:t>
            </a:r>
          </a:p>
          <a:p>
            <a:r>
              <a:rPr lang="en-US" dirty="0" smtClean="0"/>
              <a:t>Approach: Not used in training of the system, instead used after all roles are assign to re-rank role assignments for an entire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Argument Order </a:t>
            </a:r>
            <a:r>
              <a:rPr lang="en-US" sz="2667" dirty="0" smtClean="0"/>
              <a:t>[Fleischman, 2003]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 An integer indicating the position of a constituent in the sequence of arguments</a:t>
            </a:r>
          </a:p>
          <a:p>
            <a:r>
              <a:rPr lang="en-US" dirty="0" smtClean="0"/>
              <a:t>Intuition: Role labels typically occur in a common order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Advantages: independent of parser output, thus robust to parser error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4400" y="3843242"/>
            <a:ext cx="8229600" cy="1136560"/>
            <a:chOff x="662819" y="3870476"/>
            <a:chExt cx="8229600" cy="113656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662819" y="3870476"/>
              <a:ext cx="8229600" cy="5890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Can you </a:t>
              </a:r>
              <a:r>
                <a:rPr kumimoji="0" lang="en-US" sz="3200" b="0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blame 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dealer for being late?</a:t>
              </a:r>
            </a:p>
          </p:txBody>
        </p:sp>
        <p:sp>
          <p:nvSpPr>
            <p:cNvPr id="5" name="Left Brace 4"/>
            <p:cNvSpPr/>
            <p:nvPr/>
          </p:nvSpPr>
          <p:spPr>
            <a:xfrm rot="16200000">
              <a:off x="1629926" y="4138990"/>
              <a:ext cx="284240" cy="64104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3989314" y="3617987"/>
              <a:ext cx="294520" cy="169333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074832" y="3236078"/>
              <a:ext cx="284240" cy="246742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53877" y="463770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2449" y="463770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43913" y="463770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SRL Pipeline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1472982" y="2907542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rocess 29"/>
          <p:cNvSpPr/>
          <p:nvPr/>
        </p:nvSpPr>
        <p:spPr>
          <a:xfrm>
            <a:off x="3237429" y="2540306"/>
            <a:ext cx="1524000" cy="131232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Argument Identification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73438" y="1687057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Prune Constituents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109080" y="1595240"/>
            <a:ext cx="2369305" cy="3289267"/>
            <a:chOff x="109080" y="1325821"/>
            <a:chExt cx="2369305" cy="3289267"/>
          </a:xfrm>
        </p:grpSpPr>
        <p:sp>
          <p:nvSpPr>
            <p:cNvPr id="76" name="TextBox 75"/>
            <p:cNvSpPr txBox="1"/>
            <p:nvPr/>
          </p:nvSpPr>
          <p:spPr>
            <a:xfrm>
              <a:off x="1472982" y="3968757"/>
              <a:ext cx="10054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NP</a:t>
              </a:r>
              <a:r>
                <a:rPr lang="en-US" baseline="-25000" dirty="0" smtClean="0"/>
                <a:t>2</a:t>
              </a:r>
              <a:endParaRPr lang="en-US" dirty="0" smtClean="0"/>
            </a:p>
            <a:p>
              <a:pPr algn="ctr"/>
              <a:r>
                <a:rPr lang="en-US" dirty="0" smtClean="0"/>
                <a:t>the park</a:t>
              </a:r>
              <a:endParaRPr lang="en-US" dirty="0"/>
            </a:p>
          </p:txBody>
        </p:sp>
        <p:cxnSp>
          <p:nvCxnSpPr>
            <p:cNvPr id="39" name="Straight Connector 38"/>
            <p:cNvCxnSpPr>
              <a:stCxn id="43" idx="2"/>
              <a:endCxn id="44" idx="0"/>
            </p:cNvCxnSpPr>
            <p:nvPr/>
          </p:nvCxnSpPr>
          <p:spPr>
            <a:xfrm rot="5400000">
              <a:off x="374979" y="2258985"/>
              <a:ext cx="332994" cy="3338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3" idx="2"/>
              <a:endCxn id="45" idx="0"/>
            </p:cNvCxnSpPr>
            <p:nvPr/>
          </p:nvCxnSpPr>
          <p:spPr>
            <a:xfrm rot="16200000" flipH="1">
              <a:off x="749238" y="2218602"/>
              <a:ext cx="298290" cy="3799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63050" y="1890094"/>
              <a:ext cx="290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9080" y="2592420"/>
              <a:ext cx="5309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NP</a:t>
              </a:r>
              <a:r>
                <a:rPr lang="en-US" baseline="-25000" dirty="0" smtClean="0"/>
                <a:t>1</a:t>
              </a:r>
              <a:endParaRPr lang="en-US" dirty="0" smtClean="0"/>
            </a:p>
            <a:p>
              <a:r>
                <a:rPr lang="en-US" dirty="0" smtClean="0"/>
                <a:t>He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0909" y="2557716"/>
              <a:ext cx="43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VP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stCxn id="45" idx="2"/>
              <a:endCxn id="48" idx="0"/>
            </p:cNvCxnSpPr>
            <p:nvPr/>
          </p:nvCxnSpPr>
          <p:spPr>
            <a:xfrm rot="5400000">
              <a:off x="689467" y="2886339"/>
              <a:ext cx="358177" cy="4395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2"/>
              <a:endCxn id="49" idx="0"/>
            </p:cNvCxnSpPr>
            <p:nvPr/>
          </p:nvCxnSpPr>
          <p:spPr>
            <a:xfrm rot="16200000" flipH="1">
              <a:off x="1123776" y="2891624"/>
              <a:ext cx="358177" cy="429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09161" y="3285225"/>
              <a:ext cx="8791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V</a:t>
              </a:r>
            </a:p>
            <a:p>
              <a:pPr algn="ctr"/>
              <a:r>
                <a:rPr lang="en-US" dirty="0" smtClean="0"/>
                <a:t>Walked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05794" y="3285225"/>
              <a:ext cx="42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PP</a:t>
              </a:r>
            </a:p>
          </p:txBody>
        </p:sp>
        <p:cxnSp>
          <p:nvCxnSpPr>
            <p:cNvPr id="69" name="Straight Connector 68"/>
            <p:cNvCxnSpPr>
              <a:stCxn id="49" idx="2"/>
              <a:endCxn id="75" idx="0"/>
            </p:cNvCxnSpPr>
            <p:nvPr/>
          </p:nvCxnSpPr>
          <p:spPr>
            <a:xfrm rot="5400000">
              <a:off x="1179651" y="3631032"/>
              <a:ext cx="314200" cy="3612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9" idx="2"/>
              <a:endCxn id="76" idx="0"/>
            </p:cNvCxnSpPr>
            <p:nvPr/>
          </p:nvCxnSpPr>
          <p:spPr>
            <a:xfrm rot="16200000" flipH="1">
              <a:off x="1589430" y="3582503"/>
              <a:ext cx="314200" cy="4583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976667" y="3968757"/>
              <a:ext cx="3589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</a:t>
              </a:r>
            </a:p>
            <a:p>
              <a:pPr algn="ctr"/>
              <a:r>
                <a:rPr lang="en-US" dirty="0"/>
                <a:t>i</a:t>
              </a:r>
              <a:r>
                <a:rPr lang="en-US" dirty="0" smtClean="0"/>
                <a:t>n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9161" y="1325821"/>
              <a:ext cx="10204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Syntactic</a:t>
              </a:r>
            </a:p>
            <a:p>
              <a:r>
                <a:rPr lang="en-US" dirty="0" smtClean="0"/>
                <a:t>Parse</a:t>
              </a:r>
              <a:endParaRPr lang="en-US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144010" y="2158552"/>
            <a:ext cx="53091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V</a:t>
            </a:r>
          </a:p>
          <a:p>
            <a:r>
              <a:rPr lang="en-US" dirty="0" smtClean="0"/>
              <a:t>PP</a:t>
            </a:r>
          </a:p>
          <a:p>
            <a:r>
              <a:rPr lang="en-US" dirty="0" smtClean="0"/>
              <a:t>NP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3" name="Right Arrow 102"/>
          <p:cNvSpPr/>
          <p:nvPr/>
        </p:nvSpPr>
        <p:spPr>
          <a:xfrm>
            <a:off x="2566401" y="2907542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5432457" y="2154149"/>
            <a:ext cx="1057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r>
              <a:rPr lang="en-US" baseline="-25000" dirty="0" smtClean="0"/>
              <a:t>1</a:t>
            </a:r>
            <a:r>
              <a:rPr lang="en-US" dirty="0" smtClean="0"/>
              <a:t> Yes</a:t>
            </a:r>
            <a:endParaRPr lang="en-US" baseline="-25000" dirty="0" smtClean="0"/>
          </a:p>
          <a:p>
            <a:r>
              <a:rPr lang="en-US" dirty="0" smtClean="0"/>
              <a:t>VP   No</a:t>
            </a:r>
          </a:p>
          <a:p>
            <a:r>
              <a:rPr lang="en-US" dirty="0" smtClean="0"/>
              <a:t>V    given</a:t>
            </a:r>
          </a:p>
          <a:p>
            <a:r>
              <a:rPr lang="en-US" dirty="0" smtClean="0"/>
              <a:t>PP   Yes</a:t>
            </a:r>
          </a:p>
          <a:p>
            <a:r>
              <a:rPr lang="en-US" dirty="0" smtClean="0"/>
              <a:t>NP</a:t>
            </a:r>
            <a:r>
              <a:rPr lang="en-US" baseline="-25000" dirty="0" smtClean="0"/>
              <a:t>2</a:t>
            </a:r>
            <a:r>
              <a:rPr lang="en-US" dirty="0" smtClean="0"/>
              <a:t> No</a:t>
            </a:r>
            <a:endParaRPr lang="en-US" dirty="0"/>
          </a:p>
        </p:txBody>
      </p:sp>
      <p:sp>
        <p:nvSpPr>
          <p:cNvPr id="108" name="Right Arrow 107"/>
          <p:cNvSpPr/>
          <p:nvPr/>
        </p:nvSpPr>
        <p:spPr>
          <a:xfrm>
            <a:off x="4761429" y="2907542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6322444" y="2907542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rocess 109"/>
          <p:cNvSpPr/>
          <p:nvPr/>
        </p:nvSpPr>
        <p:spPr>
          <a:xfrm>
            <a:off x="6993472" y="2528845"/>
            <a:ext cx="1524000" cy="131232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Argument</a:t>
            </a:r>
          </a:p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 rot="5400000">
            <a:off x="7340111" y="4074709"/>
            <a:ext cx="972494" cy="6471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966577" y="5085081"/>
            <a:ext cx="215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Agent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/Patient</a:t>
            </a:r>
            <a:endParaRPr lang="en-US" baseline="-25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V     Predicate</a:t>
            </a:r>
          </a:p>
          <a:p>
            <a:r>
              <a:rPr lang="en-US" dirty="0" smtClean="0"/>
              <a:t>PP   </a:t>
            </a:r>
            <a:r>
              <a:rPr lang="en-US" dirty="0" smtClean="0"/>
              <a:t>Location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/Patient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78584" y="1687057"/>
            <a:ext cx="121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7222672" y="6100145"/>
            <a:ext cx="129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10800000">
            <a:off x="6095026" y="5226431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rocess 109"/>
          <p:cNvSpPr/>
          <p:nvPr/>
        </p:nvSpPr>
        <p:spPr>
          <a:xfrm>
            <a:off x="4451513" y="4905781"/>
            <a:ext cx="1524000" cy="131232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</a:t>
            </a:r>
          </a:p>
          <a:p>
            <a:pPr algn="ctr"/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128576" y="5088317"/>
            <a:ext cx="1463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Agent</a:t>
            </a:r>
            <a:endParaRPr lang="en-US" baseline="-25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V     Predicate</a:t>
            </a:r>
          </a:p>
          <a:p>
            <a:r>
              <a:rPr lang="en-US" dirty="0" smtClean="0"/>
              <a:t>PP   </a:t>
            </a:r>
            <a:r>
              <a:rPr lang="en-US" dirty="0" smtClean="0"/>
              <a:t>Location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0800000">
            <a:off x="3650987" y="5272081"/>
            <a:ext cx="671028" cy="64710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114089" y="6106347"/>
            <a:ext cx="181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Semantic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Features: Previous Role </a:t>
            </a:r>
            <a:r>
              <a:rPr lang="en-US" sz="2667" dirty="0" smtClean="0"/>
              <a:t>[Fleischman, 2003]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 The label assigned by the system to the previous argument.</a:t>
            </a:r>
          </a:p>
          <a:p>
            <a:r>
              <a:rPr lang="en-US" dirty="0" smtClean="0"/>
              <a:t>Intuition: If we know what’s already been labeled we can better know what the current label should be.</a:t>
            </a:r>
          </a:p>
          <a:p>
            <a:r>
              <a:rPr lang="en-US" dirty="0" smtClean="0"/>
              <a:t>Approach: HMM-style </a:t>
            </a:r>
            <a:r>
              <a:rPr lang="en-US" dirty="0" err="1" smtClean="0"/>
              <a:t>Viterbi</a:t>
            </a:r>
            <a:r>
              <a:rPr lang="en-US" dirty="0" smtClean="0"/>
              <a:t> search to find best overall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Head Word Part of Speech </a:t>
            </a:r>
            <a:r>
              <a:rPr lang="en-US" sz="2667" dirty="0" smtClean="0"/>
              <a:t>[</a:t>
            </a:r>
            <a:r>
              <a:rPr lang="en-US" sz="2667" dirty="0" err="1" smtClean="0"/>
              <a:t>Surdeanu</a:t>
            </a:r>
            <a:r>
              <a:rPr lang="en-US" sz="2667" dirty="0" smtClean="0"/>
              <a:t> et al, 2003]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Penn Treebank POS labels differentiate singular/plural and proper/common nouns.  This additional information helps refine the type of noun phrase for a role.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Named entities in Constituents </a:t>
            </a:r>
            <a:r>
              <a:rPr lang="en-US" sz="2667" dirty="0" smtClean="0"/>
              <a:t>[</a:t>
            </a:r>
            <a:r>
              <a:rPr lang="en-US" sz="2667" dirty="0" err="1" smtClean="0"/>
              <a:t>Pradhan</a:t>
            </a:r>
            <a:r>
              <a:rPr lang="en-US" sz="2667" dirty="0" smtClean="0"/>
              <a:t>, 2005]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Intuition: Knowing they type of the entity can allow for better generalization, since unlimited sets of proper names for people, organizations, and locations can make lead to data </a:t>
            </a:r>
            <a:r>
              <a:rPr lang="en-US" dirty="0" err="1" smtClean="0"/>
              <a:t>sparsity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Approach: Run a named entity recognizer on the sentences and use the entity label as a feature.</a:t>
            </a:r>
          </a:p>
          <a:p>
            <a:r>
              <a:rPr lang="en-US" dirty="0" smtClean="0"/>
              <a:t>Representation: Words are identified as a type of entity such as PERSON, ORGANIZATION, LOCATION, PERCENT, MONEY, TIME, and DATE.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Verb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Intuition: Semantically similar verbs undergo the same pattern of argument alternation [Levin, 1993]</a:t>
            </a:r>
          </a:p>
          <a:p>
            <a:r>
              <a:rPr lang="en-US" dirty="0" smtClean="0"/>
              <a:t>Representation: constituent is labeled with a verb class discovered in clustering</a:t>
            </a:r>
          </a:p>
          <a:p>
            <a:pPr lvl="1"/>
            <a:r>
              <a:rPr lang="en-US" i="1" dirty="0" smtClean="0"/>
              <a:t>He ate the cake</a:t>
            </a:r>
            <a:r>
              <a:rPr lang="en-US" dirty="0" smtClean="0"/>
              <a:t>. {</a:t>
            </a:r>
            <a:r>
              <a:rPr lang="en-US" dirty="0" err="1" smtClean="0"/>
              <a:t>verb_class</a:t>
            </a:r>
            <a:r>
              <a:rPr lang="en-US" dirty="0" smtClean="0"/>
              <a:t> = eat}</a:t>
            </a:r>
          </a:p>
          <a:p>
            <a:pPr lvl="1"/>
            <a:r>
              <a:rPr lang="en-US" i="1" dirty="0" smtClean="0"/>
              <a:t>He devoured his sandwich</a:t>
            </a:r>
            <a:r>
              <a:rPr lang="en-US" dirty="0" smtClean="0"/>
              <a:t>. {</a:t>
            </a:r>
            <a:r>
              <a:rPr lang="en-US" dirty="0" err="1" smtClean="0"/>
              <a:t>verb_class</a:t>
            </a:r>
            <a:r>
              <a:rPr lang="en-US" dirty="0" smtClean="0"/>
              <a:t> = eat}</a:t>
            </a:r>
          </a:p>
          <a:p>
            <a:r>
              <a:rPr lang="en-US" dirty="0" smtClean="0"/>
              <a:t>Approach: Perform automatic clustering of verbs based on direct objects</a:t>
            </a:r>
          </a:p>
          <a:p>
            <a:pPr lvl="1"/>
            <a:r>
              <a:rPr lang="en-US" dirty="0" smtClean="0"/>
              <a:t>ML Approaches:</a:t>
            </a:r>
          </a:p>
          <a:p>
            <a:pPr lvl="2"/>
            <a:r>
              <a:rPr lang="en-US" dirty="0" smtClean="0"/>
              <a:t>Expectation-Maximization</a:t>
            </a:r>
          </a:p>
          <a:p>
            <a:pPr lvl="2"/>
            <a:r>
              <a:rPr lang="en-US" dirty="0" smtClean="0"/>
              <a:t>K-means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Head Word of </a:t>
            </a:r>
            <a:r>
              <a:rPr lang="en-US" dirty="0" err="1" smtClean="0"/>
              <a:t>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While prepositions often indicate certain semantic roles (i.e. </a:t>
            </a:r>
            <a:r>
              <a:rPr lang="en-US" i="1" dirty="0" smtClean="0"/>
              <a:t>in</a:t>
            </a:r>
            <a:r>
              <a:rPr lang="en-US" dirty="0" smtClean="0"/>
              <a:t>, </a:t>
            </a:r>
            <a:r>
              <a:rPr lang="en-US" i="1" dirty="0" smtClean="0"/>
              <a:t>across</a:t>
            </a:r>
            <a:r>
              <a:rPr lang="en-US" dirty="0" smtClean="0"/>
              <a:t>, and </a:t>
            </a:r>
            <a:r>
              <a:rPr lang="en-US" i="1" dirty="0" smtClean="0"/>
              <a:t>toward = location</a:t>
            </a:r>
            <a:r>
              <a:rPr lang="en-US" dirty="0" smtClean="0"/>
              <a:t>, </a:t>
            </a:r>
            <a:r>
              <a:rPr lang="en-US" i="1" dirty="0" smtClean="0"/>
              <a:t>from</a:t>
            </a:r>
            <a:r>
              <a:rPr lang="en-US" dirty="0" smtClean="0"/>
              <a:t> = </a:t>
            </a:r>
            <a:r>
              <a:rPr lang="en-US" i="1" dirty="0" smtClean="0"/>
              <a:t>source</a:t>
            </a:r>
            <a:r>
              <a:rPr lang="en-US" dirty="0" smtClean="0"/>
              <a:t>), prepositions can be used in many different ways.</a:t>
            </a:r>
          </a:p>
          <a:p>
            <a:pPr lvl="1"/>
            <a:r>
              <a:rPr lang="en-US" i="1" dirty="0" smtClean="0"/>
              <a:t>We saw the play in </a:t>
            </a:r>
            <a:r>
              <a:rPr lang="en-US" i="1" u="sng" dirty="0" smtClean="0"/>
              <a:t>New York</a:t>
            </a:r>
            <a:r>
              <a:rPr lang="en-US" i="1" dirty="0" smtClean="0"/>
              <a:t> = Location</a:t>
            </a:r>
          </a:p>
          <a:p>
            <a:pPr lvl="1"/>
            <a:r>
              <a:rPr lang="en-US" i="1" dirty="0" smtClean="0"/>
              <a:t>We saw the play in </a:t>
            </a:r>
            <a:r>
              <a:rPr lang="en-US" i="1" u="sng" dirty="0" smtClean="0"/>
              <a:t>February</a:t>
            </a:r>
            <a:r>
              <a:rPr lang="en-US" i="1" dirty="0" smtClean="0"/>
              <a:t> =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First/Last word/POS in constituent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9324"/>
          </a:xfrm>
        </p:spPr>
        <p:txBody>
          <a:bodyPr/>
          <a:lstStyle/>
          <a:p>
            <a:r>
              <a:rPr lang="en-US" dirty="0" smtClean="0"/>
              <a:t>Intuition: Like with head word of </a:t>
            </a:r>
            <a:r>
              <a:rPr lang="en-US" dirty="0" err="1" smtClean="0"/>
              <a:t>PPs</a:t>
            </a:r>
            <a:r>
              <a:rPr lang="en-US" dirty="0" smtClean="0"/>
              <a:t>, we want more specific information about an argument than the headword alone.</a:t>
            </a:r>
          </a:p>
          <a:p>
            <a:r>
              <a:rPr lang="en-US" dirty="0" smtClean="0"/>
              <a:t>Advantages: </a:t>
            </a:r>
          </a:p>
          <a:p>
            <a:pPr lvl="1"/>
            <a:r>
              <a:rPr lang="en-US" dirty="0" smtClean="0"/>
              <a:t>More robust to parser error</a:t>
            </a:r>
          </a:p>
          <a:p>
            <a:pPr lvl="1"/>
            <a:r>
              <a:rPr lang="en-US" dirty="0" smtClean="0"/>
              <a:t>Applies to all types of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9803" y="5019522"/>
            <a:ext cx="52926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He was born in the final minutes of 2009</a:t>
            </a:r>
          </a:p>
          <a:p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1956542" y="5356929"/>
            <a:ext cx="294520" cy="50799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098828" y="3932937"/>
            <a:ext cx="294520" cy="33559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2251" y="5926667"/>
            <a:ext cx="2580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Word/POS: He / PRN</a:t>
            </a:r>
          </a:p>
          <a:p>
            <a:r>
              <a:rPr lang="en-US" dirty="0" smtClean="0"/>
              <a:t>Last Word/POS: He / PRN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1318" y="5926667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Word/POS: in/ IN</a:t>
            </a:r>
          </a:p>
          <a:p>
            <a:r>
              <a:rPr lang="en-US" dirty="0" smtClean="0"/>
              <a:t>Last Word/POS: 2009/ CD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Constituent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9419"/>
          </a:xfrm>
        </p:spPr>
        <p:txBody>
          <a:bodyPr/>
          <a:lstStyle/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Like argument order, but we want a way to differentiate constituents from non-constituents.  </a:t>
            </a:r>
          </a:p>
          <a:p>
            <a:pPr lvl="1"/>
            <a:r>
              <a:rPr lang="en-US" dirty="0" smtClean="0"/>
              <a:t>Preference should go to constituents closer to the predicate.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Constituent Tree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 the number of jumps necessary to get from the predicate to the constituent – like a path length</a:t>
            </a:r>
          </a:p>
          <a:p>
            <a:r>
              <a:rPr lang="en-US" dirty="0" smtClean="0"/>
              <a:t>Intuition: Like the Constituent Order, but factoring in syntactic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Features: Constituent Context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Description: Information about the parent and left and right siblings of a constituent</a:t>
            </a:r>
          </a:p>
          <a:p>
            <a:r>
              <a:rPr lang="en-US" dirty="0" smtClean="0"/>
              <a:t>Intuition: Knowing a constituent’s place in the sentence helps determine the role.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Features: Constituent Context Features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4919" y="82567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2197" y="193843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2830" y="4160894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04933" y="2579488"/>
            <a:ext cx="5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7089" y="1938437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0"/>
            <a:endCxn id="4" idx="2"/>
          </p:cNvCxnSpPr>
          <p:nvPr/>
        </p:nvCxnSpPr>
        <p:spPr>
          <a:xfrm rot="5400000" flipH="1" flipV="1">
            <a:off x="3408017" y="966174"/>
            <a:ext cx="743430" cy="1201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0"/>
            <a:endCxn id="4" idx="2"/>
          </p:cNvCxnSpPr>
          <p:nvPr/>
        </p:nvCxnSpPr>
        <p:spPr>
          <a:xfrm rot="16200000" flipV="1">
            <a:off x="4250694" y="1324598"/>
            <a:ext cx="743428" cy="4842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5" idx="2"/>
          </p:cNvCxnSpPr>
          <p:nvPr/>
        </p:nvCxnSpPr>
        <p:spPr>
          <a:xfrm rot="5400000" flipH="1" flipV="1">
            <a:off x="3043324" y="2443630"/>
            <a:ext cx="27171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0"/>
            <a:endCxn id="7" idx="2"/>
          </p:cNvCxnSpPr>
          <p:nvPr/>
        </p:nvCxnSpPr>
        <p:spPr>
          <a:xfrm rot="16200000" flipV="1">
            <a:off x="2575804" y="3552198"/>
            <a:ext cx="1212074" cy="5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52002" y="2579488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cxnSp>
        <p:nvCxnSpPr>
          <p:cNvPr id="14" name="Straight Connector 13"/>
          <p:cNvCxnSpPr>
            <a:stCxn id="13" idx="0"/>
            <a:endCxn id="8" idx="2"/>
          </p:cNvCxnSpPr>
          <p:nvPr/>
        </p:nvCxnSpPr>
        <p:spPr>
          <a:xfrm rot="5400000" flipH="1" flipV="1">
            <a:off x="4318211" y="2033168"/>
            <a:ext cx="271719" cy="82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62236" y="258028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16" name="Straight Connector 15"/>
          <p:cNvCxnSpPr>
            <a:stCxn id="15" idx="0"/>
            <a:endCxn id="8" idx="2"/>
          </p:cNvCxnSpPr>
          <p:nvPr/>
        </p:nvCxnSpPr>
        <p:spPr>
          <a:xfrm rot="16200000" flipV="1">
            <a:off x="4740620" y="2431681"/>
            <a:ext cx="272514" cy="24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97313" y="4160894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>
          <a:xfrm rot="16200000" flipV="1">
            <a:off x="3437573" y="3554856"/>
            <a:ext cx="121207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7089" y="3310821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cxnSp>
        <p:nvCxnSpPr>
          <p:cNvPr id="20" name="Straight Connector 19"/>
          <p:cNvCxnSpPr>
            <a:stCxn id="19" idx="0"/>
            <a:endCxn id="15" idx="2"/>
          </p:cNvCxnSpPr>
          <p:nvPr/>
        </p:nvCxnSpPr>
        <p:spPr>
          <a:xfrm rot="5400000" flipH="1" flipV="1">
            <a:off x="4708220" y="3129821"/>
            <a:ext cx="361206" cy="7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55005" y="4160894"/>
            <a:ext cx="66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town</a:t>
            </a:r>
            <a:endParaRPr lang="en-US" dirty="0"/>
          </a:p>
        </p:txBody>
      </p:sp>
      <p:cxnSp>
        <p:nvCxnSpPr>
          <p:cNvPr id="22" name="Straight Connector 21"/>
          <p:cNvCxnSpPr>
            <a:stCxn id="21" idx="0"/>
            <a:endCxn id="19" idx="2"/>
          </p:cNvCxnSpPr>
          <p:nvPr/>
        </p:nvCxnSpPr>
        <p:spPr>
          <a:xfrm rot="16200000" flipV="1">
            <a:off x="4648057" y="3920523"/>
            <a:ext cx="48074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61761" y="3310820"/>
            <a:ext cx="4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cxnSp>
        <p:nvCxnSpPr>
          <p:cNvPr id="24" name="Straight Connector 23"/>
          <p:cNvCxnSpPr>
            <a:stCxn id="23" idx="0"/>
            <a:endCxn id="36" idx="2"/>
          </p:cNvCxnSpPr>
          <p:nvPr/>
        </p:nvCxnSpPr>
        <p:spPr>
          <a:xfrm rot="16200000" flipV="1">
            <a:off x="6314921" y="3122643"/>
            <a:ext cx="362002" cy="14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0"/>
            <a:endCxn id="23" idx="2"/>
          </p:cNvCxnSpPr>
          <p:nvPr/>
        </p:nvCxnSpPr>
        <p:spPr>
          <a:xfrm rot="16200000" flipV="1">
            <a:off x="6262728" y="3920522"/>
            <a:ext cx="480742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59133" y="4160894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yesterday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261761" y="257948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7" name="Straight Connector 36"/>
          <p:cNvCxnSpPr>
            <a:stCxn id="36" idx="0"/>
            <a:endCxn id="8" idx="2"/>
          </p:cNvCxnSpPr>
          <p:nvPr/>
        </p:nvCxnSpPr>
        <p:spPr>
          <a:xfrm rot="16200000" flipV="1">
            <a:off x="5540781" y="1631521"/>
            <a:ext cx="271717" cy="16242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614447" y="2580283"/>
            <a:ext cx="467527" cy="3701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85546" y="4530226"/>
          <a:ext cx="8254951" cy="210312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902565"/>
                <a:gridCol w="902565"/>
                <a:gridCol w="902565"/>
                <a:gridCol w="902565"/>
                <a:gridCol w="902565"/>
                <a:gridCol w="902565"/>
                <a:gridCol w="902565"/>
                <a:gridCol w="1074776"/>
                <a:gridCol w="862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</a:p>
                    <a:p>
                      <a:r>
                        <a:rPr lang="en-US" dirty="0" smtClean="0"/>
                        <a:t>Phrase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Head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Head Word 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Sibling Phrase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Sibling Head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Sibling</a:t>
                      </a:r>
                      <a:r>
                        <a:rPr lang="en-US" baseline="0" dirty="0" smtClean="0"/>
                        <a:t> Head Word 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Sibling Phrase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Sibling Head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Sibling</a:t>
                      </a:r>
                      <a:r>
                        <a:rPr lang="en-US" baseline="0" dirty="0" smtClean="0"/>
                        <a:t> Head Word POS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yesterday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Pruning Algorithm </a:t>
            </a:r>
            <a:r>
              <a:rPr lang="en-US" sz="2400" dirty="0" smtClean="0"/>
              <a:t>[</a:t>
            </a:r>
            <a:r>
              <a:rPr lang="en-US" sz="2400" dirty="0" err="1" smtClean="0"/>
              <a:t>Xue</a:t>
            </a:r>
            <a:r>
              <a:rPr lang="en-US" sz="2400" dirty="0" smtClean="0"/>
              <a:t>, Palmer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Goal: Reduce the overall number of constituents to label</a:t>
            </a:r>
          </a:p>
          <a:p>
            <a:r>
              <a:rPr lang="en-US" dirty="0" smtClean="0"/>
              <a:t>Reasoning: Save training time</a:t>
            </a:r>
          </a:p>
          <a:p>
            <a:r>
              <a:rPr lang="en-US" dirty="0" smtClean="0"/>
              <a:t>Step 1:</a:t>
            </a:r>
          </a:p>
          <a:p>
            <a:pPr lvl="1"/>
            <a:r>
              <a:rPr lang="en-US" dirty="0" smtClean="0"/>
              <a:t>Designate the predicate as the current node and collect its sisters unless the sister is </a:t>
            </a:r>
            <a:r>
              <a:rPr lang="en-US" i="1" dirty="0" smtClean="0"/>
              <a:t>coordinated</a:t>
            </a:r>
            <a:r>
              <a:rPr lang="en-US" dirty="0" smtClean="0"/>
              <a:t> with the predicate</a:t>
            </a:r>
          </a:p>
          <a:p>
            <a:pPr lvl="1"/>
            <a:r>
              <a:rPr lang="en-US" dirty="0" smtClean="0"/>
              <a:t>If a sister is a PP also collect its immediate children</a:t>
            </a:r>
          </a:p>
          <a:p>
            <a:r>
              <a:rPr lang="en-US" dirty="0" smtClean="0"/>
              <a:t>Step 2:</a:t>
            </a:r>
          </a:p>
          <a:p>
            <a:pPr lvl="1"/>
            <a:r>
              <a:rPr lang="en-US" dirty="0" smtClean="0"/>
              <a:t>Reset current node as the parent node</a:t>
            </a:r>
          </a:p>
          <a:p>
            <a:pPr lvl="1"/>
            <a:r>
              <a:rPr lang="en-US" dirty="0" smtClean="0"/>
              <a:t>Repeat Steps 1 and 2 until we’ve reached the top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Temporal Cue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Some words indicate time, but are not considered named entities by the named entity tagger.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Words are matched in a gloss and included as binary features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2761" y="5140476"/>
          <a:ext cx="7160381" cy="74168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790095"/>
                <a:gridCol w="2074238"/>
                <a:gridCol w="1505953"/>
                <a:gridCol w="17900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Wink</a:t>
                      </a:r>
                      <a:r>
                        <a:rPr lang="en-US" baseline="0" dirty="0" smtClean="0"/>
                        <a:t> of an 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 the clock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– percentage of labels output by the system which are correct</a:t>
            </a:r>
          </a:p>
          <a:p>
            <a:r>
              <a:rPr lang="en-US" dirty="0" smtClean="0"/>
              <a:t>Recall – recall percentage of true labels correctly identified by the system</a:t>
            </a:r>
          </a:p>
          <a:p>
            <a:r>
              <a:rPr lang="en-US" dirty="0" smtClean="0"/>
              <a:t>F-measure, </a:t>
            </a:r>
            <a:r>
              <a:rPr lang="en-US" dirty="0" err="1" smtClean="0"/>
              <a:t>F_beta</a:t>
            </a:r>
            <a:r>
              <a:rPr lang="en-US" dirty="0" smtClean="0"/>
              <a:t> – harmonic mean of precision and recall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16792" y="4894929"/>
          <a:ext cx="2020242" cy="161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003300" imgH="800100" progId="Equation.3">
                  <p:embed/>
                </p:oleObj>
              </mc:Choice>
              <mc:Fallback>
                <p:oleObj name="Equation" r:id="rId3" imgW="1003300" imgH="800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792" y="4894929"/>
                        <a:ext cx="2020242" cy="1611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all these measures?</a:t>
            </a:r>
          </a:p>
          <a:p>
            <a:pPr lvl="1"/>
            <a:r>
              <a:rPr lang="en-US" dirty="0" smtClean="0"/>
              <a:t>To keep us honest</a:t>
            </a:r>
          </a:p>
          <a:p>
            <a:pPr lvl="1"/>
            <a:r>
              <a:rPr lang="en-US" dirty="0" smtClean="0"/>
              <a:t>Together Precision and Recall capture the tradeoffs made in performing a classification task</a:t>
            </a:r>
          </a:p>
          <a:p>
            <a:pPr lvl="2"/>
            <a:r>
              <a:rPr lang="en-US" dirty="0" smtClean="0"/>
              <a:t>100% precision is easy on a small subset of the data</a:t>
            </a:r>
          </a:p>
          <a:p>
            <a:pPr lvl="2"/>
            <a:r>
              <a:rPr lang="en-US" dirty="0" smtClean="0"/>
              <a:t>100% recall is easy if everything is included</a:t>
            </a:r>
          </a:p>
          <a:p>
            <a:pPr lvl="1"/>
            <a:r>
              <a:rPr lang="en-US" dirty="0" smtClean="0"/>
              <a:t>Consider a doctor deciding whether or not to perform an appendectomy</a:t>
            </a:r>
          </a:p>
          <a:p>
            <a:pPr lvl="2"/>
            <a:r>
              <a:rPr lang="en-US" dirty="0" smtClean="0"/>
              <a:t>Can claim 100% precision if surgery is only performed on patients that have been administered a complete battery of tests.</a:t>
            </a:r>
          </a:p>
          <a:p>
            <a:pPr lvl="2"/>
            <a:r>
              <a:rPr lang="en-US" dirty="0" smtClean="0"/>
              <a:t>Can claim 100% recall if surgery is given to all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choices when evaluating in SRL:</a:t>
            </a:r>
          </a:p>
          <a:p>
            <a:pPr lvl="1"/>
            <a:r>
              <a:rPr lang="en-US" dirty="0" smtClean="0"/>
              <a:t>Arguments</a:t>
            </a:r>
          </a:p>
          <a:p>
            <a:pPr lvl="2"/>
            <a:r>
              <a:rPr lang="en-US" dirty="0" smtClean="0"/>
              <a:t>Entire span</a:t>
            </a:r>
          </a:p>
          <a:p>
            <a:pPr lvl="2"/>
            <a:r>
              <a:rPr lang="en-US" dirty="0" smtClean="0"/>
              <a:t>Headword only</a:t>
            </a:r>
          </a:p>
          <a:p>
            <a:pPr lvl="1"/>
            <a:r>
              <a:rPr lang="en-US" dirty="0" smtClean="0"/>
              <a:t>Predicates</a:t>
            </a:r>
          </a:p>
          <a:p>
            <a:pPr lvl="2"/>
            <a:r>
              <a:rPr lang="en-US" dirty="0" smtClean="0"/>
              <a:t>Given</a:t>
            </a:r>
          </a:p>
          <a:p>
            <a:pPr lvl="2"/>
            <a:r>
              <a:rPr lang="en-US" dirty="0" smtClean="0"/>
              <a:t>System Identifies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9333" y="1528092"/>
          <a:ext cx="4753430" cy="516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530"/>
                <a:gridCol w="1762701"/>
                <a:gridCol w="481909"/>
                <a:gridCol w="6302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Gold Standard Labels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SRL Output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28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</a:t>
                      </a:r>
                      <a:r>
                        <a:rPr lang="en-US" sz="1600" baseline="0" dirty="0" smtClean="0"/>
                        <a:t> John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 John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mopped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 mopped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Arg1: the</a:t>
                      </a:r>
                      <a:r>
                        <a:rPr lang="en-US" sz="1600" baseline="0" dirty="0" smtClean="0"/>
                        <a:t> floor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Arg1: the floor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Arg2: with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the dress … Thailand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Arg2: the dress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 Mary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</a:t>
                      </a:r>
                      <a:r>
                        <a:rPr lang="en-US" sz="1600" baseline="0" dirty="0" smtClean="0"/>
                        <a:t> Mary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bought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 bought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Arg1: the dress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Arg1: the dress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</a:t>
                      </a:r>
                      <a:r>
                        <a:rPr lang="en-US" sz="1600" baseline="0" dirty="0" smtClean="0"/>
                        <a:t> Mary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 studying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Argm</a:t>
                      </a:r>
                      <a:r>
                        <a:rPr lang="en-US" sz="1600" dirty="0" smtClean="0"/>
                        <a:t>-LOC:</a:t>
                      </a:r>
                      <a:r>
                        <a:rPr lang="en-US" sz="1600" baseline="0" dirty="0" smtClean="0"/>
                        <a:t> in Thailand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 Mary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Arg0: Mary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 traveling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</a:t>
                      </a:r>
                      <a:r>
                        <a:rPr lang="en-US" sz="1600" dirty="0" smtClean="0"/>
                        <a:t>: traveling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008000"/>
                    </a:solidFill>
                  </a:tcPr>
                </a:tc>
              </a:tr>
              <a:tr h="29125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Argm</a:t>
                      </a:r>
                      <a:r>
                        <a:rPr lang="en-US" sz="1600" dirty="0" smtClean="0"/>
                        <a:t>-LOC: in Thailand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27467" y="1270000"/>
            <a:ext cx="3883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John mopped the floor with the dress Mary bought while studying and traveling in Thailand.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27467" y="2179796"/>
            <a:ext cx="3883486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Evaluated on Full </a:t>
            </a:r>
            <a:r>
              <a:rPr lang="en-US" u="sng" dirty="0" err="1" smtClean="0"/>
              <a:t>Arg</a:t>
            </a:r>
            <a:r>
              <a:rPr lang="en-US" u="sng" dirty="0" smtClean="0"/>
              <a:t> Span</a:t>
            </a:r>
          </a:p>
          <a:p>
            <a:r>
              <a:rPr lang="en-US" sz="1600" dirty="0" smtClean="0"/>
              <a:t>Precision</a:t>
            </a:r>
          </a:p>
          <a:p>
            <a:r>
              <a:rPr lang="en-US" sz="1600" dirty="0" smtClean="0"/>
              <a:t>P = 8 correct / 10 labeled = 80.0%</a:t>
            </a:r>
          </a:p>
          <a:p>
            <a:endParaRPr lang="en-US" sz="1600" dirty="0" smtClean="0"/>
          </a:p>
          <a:p>
            <a:r>
              <a:rPr lang="en-US" sz="1600" dirty="0" smtClean="0"/>
              <a:t>Recall</a:t>
            </a:r>
          </a:p>
          <a:p>
            <a:r>
              <a:rPr lang="en-US" sz="1600" dirty="0" smtClean="0"/>
              <a:t>R = 8 correct / 13 possible = 61.5%</a:t>
            </a:r>
          </a:p>
          <a:p>
            <a:endParaRPr lang="en-US" sz="1600" dirty="0" smtClean="0"/>
          </a:p>
          <a:p>
            <a:r>
              <a:rPr lang="en-US" sz="1600" dirty="0" smtClean="0"/>
              <a:t>F-Measure</a:t>
            </a:r>
          </a:p>
          <a:p>
            <a:r>
              <a:rPr lang="en-US" sz="1600" dirty="0" smtClean="0"/>
              <a:t>F = P </a:t>
            </a:r>
            <a:r>
              <a:rPr lang="en-US" sz="1600" dirty="0" err="1" smtClean="0"/>
              <a:t>x</a:t>
            </a:r>
            <a:r>
              <a:rPr lang="en-US" sz="1600" dirty="0" smtClean="0"/>
              <a:t> R = 49.2%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27467" y="4518898"/>
            <a:ext cx="3883486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Evaluated on Headword </a:t>
            </a:r>
            <a:r>
              <a:rPr lang="en-US" u="sng" dirty="0" err="1" smtClean="0"/>
              <a:t>Arg</a:t>
            </a:r>
            <a:endParaRPr lang="en-US" u="sng" dirty="0" smtClean="0"/>
          </a:p>
          <a:p>
            <a:r>
              <a:rPr lang="en-US" sz="1600" dirty="0" smtClean="0"/>
              <a:t>Precision</a:t>
            </a:r>
          </a:p>
          <a:p>
            <a:r>
              <a:rPr lang="en-US" sz="1600" dirty="0" smtClean="0"/>
              <a:t>P = 9 correct / 10 labeled = 90.0%</a:t>
            </a:r>
          </a:p>
          <a:p>
            <a:endParaRPr lang="en-US" sz="1600" dirty="0" smtClean="0"/>
          </a:p>
          <a:p>
            <a:r>
              <a:rPr lang="en-US" sz="1600" dirty="0" smtClean="0"/>
              <a:t>Recall</a:t>
            </a:r>
          </a:p>
          <a:p>
            <a:r>
              <a:rPr lang="en-US" sz="1600" dirty="0" smtClean="0"/>
              <a:t>R = 9 correct / 13 possible = 69.2%</a:t>
            </a:r>
          </a:p>
          <a:p>
            <a:endParaRPr lang="en-US" sz="1600" dirty="0" smtClean="0"/>
          </a:p>
          <a:p>
            <a:r>
              <a:rPr lang="en-US" sz="1600" dirty="0" smtClean="0"/>
              <a:t>F-Measure</a:t>
            </a:r>
          </a:p>
          <a:p>
            <a:r>
              <a:rPr lang="en-US" sz="1600" dirty="0" smtClean="0"/>
              <a:t>F = P </a:t>
            </a:r>
            <a:r>
              <a:rPr lang="en-US" sz="1600" dirty="0" err="1" smtClean="0"/>
              <a:t>x</a:t>
            </a:r>
            <a:r>
              <a:rPr lang="en-US" sz="1600" dirty="0" smtClean="0"/>
              <a:t> R = 62.3%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Representations: Dependency 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Parses provide much simpler graphs between the 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Parse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0601" y="3881718"/>
            <a:ext cx="44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2780" y="3881717"/>
            <a:ext cx="4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40739" y="3881718"/>
            <a:ext cx="6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05262" y="3881717"/>
            <a:ext cx="104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pancakes</a:t>
            </a:r>
            <a:endParaRPr lang="en-US" dirty="0"/>
          </a:p>
        </p:txBody>
      </p:sp>
      <p:cxnSp>
        <p:nvCxnSpPr>
          <p:cNvPr id="33" name="Elbow Connector 32"/>
          <p:cNvCxnSpPr>
            <a:stCxn id="8" idx="0"/>
            <a:endCxn id="25" idx="0"/>
          </p:cNvCxnSpPr>
          <p:nvPr/>
        </p:nvCxnSpPr>
        <p:spPr>
          <a:xfrm rot="5400000" flipH="1" flipV="1">
            <a:off x="3098222" y="3475766"/>
            <a:ext cx="1" cy="811904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5" idx="0"/>
            <a:endCxn id="36" idx="0"/>
          </p:cNvCxnSpPr>
          <p:nvPr/>
        </p:nvCxnSpPr>
        <p:spPr>
          <a:xfrm rot="5400000" flipH="1" flipV="1">
            <a:off x="5508652" y="3161767"/>
            <a:ext cx="1" cy="1439902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/>
          <p:nvPr/>
        </p:nvCxnSpPr>
        <p:spPr>
          <a:xfrm rot="16200000" flipV="1">
            <a:off x="4986037" y="2517913"/>
            <a:ext cx="1588" cy="2724429"/>
          </a:xfrm>
          <a:prstGeom prst="bentConnector3">
            <a:avLst>
              <a:gd name="adj1" fmla="val 6771183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16460" y="3270479"/>
            <a:ext cx="69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nsubj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208386" y="3270479"/>
            <a:ext cx="4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631170" y="2402861"/>
            <a:ext cx="60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dobj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Representations: </a:t>
            </a:r>
            <a:br>
              <a:rPr lang="en-US" dirty="0" smtClean="0"/>
            </a:br>
            <a:r>
              <a:rPr lang="en-US" dirty="0" smtClean="0"/>
              <a:t>Syntactic Chunking </a:t>
            </a:r>
            <a:r>
              <a:rPr lang="en-US" sz="2667" dirty="0" smtClean="0"/>
              <a:t>[</a:t>
            </a:r>
            <a:r>
              <a:rPr lang="en-US" sz="2667" dirty="0" err="1" smtClean="0"/>
              <a:t>Hacioglu</a:t>
            </a:r>
            <a:r>
              <a:rPr lang="en-US" sz="2667" dirty="0" smtClean="0"/>
              <a:t> et al, 2005]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06040"/>
          </a:xfrm>
        </p:spPr>
        <p:txBody>
          <a:bodyPr/>
          <a:lstStyle/>
          <a:p>
            <a:r>
              <a:rPr lang="en-US" dirty="0" smtClean="0"/>
              <a:t>Also known as partial parsing</a:t>
            </a:r>
          </a:p>
          <a:p>
            <a:r>
              <a:rPr lang="en-US" dirty="0" smtClean="0"/>
              <a:t>Classifier trained and used to identify BIO tags</a:t>
            </a:r>
          </a:p>
          <a:p>
            <a:pPr lvl="1"/>
            <a:r>
              <a:rPr lang="en-US" dirty="0" smtClean="0"/>
              <a:t>B: begin</a:t>
            </a:r>
          </a:p>
          <a:p>
            <a:pPr lvl="1"/>
            <a:r>
              <a:rPr lang="en-US" dirty="0" smtClean="0"/>
              <a:t>I: inside</a:t>
            </a:r>
          </a:p>
          <a:p>
            <a:pPr lvl="1"/>
            <a:r>
              <a:rPr lang="en-US" dirty="0" smtClean="0"/>
              <a:t>O: outside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9714" y="4606240"/>
            <a:ext cx="7256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Sales declined 10% to $251.2 million from $278.7 million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9714" y="5220305"/>
            <a:ext cx="6071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Sales declined %       to       million from million .</a:t>
            </a:r>
          </a:p>
          <a:p>
            <a:r>
              <a:rPr lang="en-US" sz="2400" dirty="0" smtClean="0"/>
              <a:t>B-NP    B-VP     I-NP   B-PP     I-NP     B-PP  I-NP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Representations: </a:t>
            </a:r>
            <a:br>
              <a:rPr lang="en-US" dirty="0" smtClean="0"/>
            </a:br>
            <a:r>
              <a:rPr lang="en-US" dirty="0" smtClean="0"/>
              <a:t>Syntactic Chunking </a:t>
            </a:r>
            <a:r>
              <a:rPr lang="en-US" sz="2667" dirty="0" smtClean="0"/>
              <a:t>[</a:t>
            </a:r>
            <a:r>
              <a:rPr lang="en-US" sz="2667" dirty="0" err="1" smtClean="0"/>
              <a:t>Hacioglu</a:t>
            </a:r>
            <a:r>
              <a:rPr lang="en-US" sz="2667" dirty="0" smtClean="0"/>
              <a:t> et al, 2005]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Much overlap</a:t>
            </a:r>
          </a:p>
          <a:p>
            <a:pPr lvl="1"/>
            <a:r>
              <a:rPr lang="en-US" dirty="0" smtClean="0"/>
              <a:t>Distance</a:t>
            </a:r>
          </a:p>
          <a:p>
            <a:pPr lvl="2"/>
            <a:r>
              <a:rPr lang="en-US" dirty="0"/>
              <a:t>distance of the token from the predicate as a number of base </a:t>
            </a:r>
            <a:r>
              <a:rPr lang="en-US" dirty="0" smtClean="0"/>
              <a:t>phrases</a:t>
            </a:r>
          </a:p>
          <a:p>
            <a:pPr lvl="2"/>
            <a:r>
              <a:rPr lang="en-US" dirty="0" smtClean="0"/>
              <a:t>same </a:t>
            </a:r>
            <a:r>
              <a:rPr lang="en-US" dirty="0"/>
              <a:t>distance as the number of VP </a:t>
            </a:r>
            <a:r>
              <a:rPr lang="en-US" dirty="0" smtClean="0"/>
              <a:t>chunks</a:t>
            </a:r>
          </a:p>
          <a:p>
            <a:pPr lvl="1"/>
            <a:r>
              <a:rPr lang="en-US" dirty="0" smtClean="0"/>
              <a:t>Clause Position</a:t>
            </a:r>
          </a:p>
          <a:p>
            <a:pPr lvl="2"/>
            <a:r>
              <a:rPr lang="en-US" dirty="0"/>
              <a:t>a binary feature that indicates the token is inside or outside of the clause which </a:t>
            </a:r>
            <a:r>
              <a:rPr lang="en-US" dirty="0" smtClean="0"/>
              <a:t>contains </a:t>
            </a:r>
            <a:r>
              <a:rPr lang="en-US" dirty="0"/>
              <a:t>the predicate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 Algorithm </a:t>
            </a:r>
            <a:r>
              <a:rPr lang="en-US" sz="2400" dirty="0" smtClean="0"/>
              <a:t>[</a:t>
            </a:r>
            <a:r>
              <a:rPr lang="en-US" sz="2400" dirty="0" err="1" smtClean="0"/>
              <a:t>Xue</a:t>
            </a:r>
            <a:r>
              <a:rPr lang="en-US" sz="2400" dirty="0" smtClean="0"/>
              <a:t>, Palmer 2004]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6417" y="141763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9238" y="25399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39183" y="25399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8627" y="253999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0"/>
            <a:endCxn id="4" idx="2"/>
          </p:cNvCxnSpPr>
          <p:nvPr/>
        </p:nvCxnSpPr>
        <p:spPr>
          <a:xfrm rot="5400000" flipH="1" flipV="1">
            <a:off x="3076677" y="1044896"/>
            <a:ext cx="753029" cy="2237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4" idx="2"/>
          </p:cNvCxnSpPr>
          <p:nvPr/>
        </p:nvCxnSpPr>
        <p:spPr>
          <a:xfrm rot="5400000" flipH="1" flipV="1">
            <a:off x="4193976" y="2162195"/>
            <a:ext cx="753029" cy="2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4" idx="2"/>
          </p:cNvCxnSpPr>
          <p:nvPr/>
        </p:nvCxnSpPr>
        <p:spPr>
          <a:xfrm rot="16200000" flipV="1">
            <a:off x="5301650" y="1057102"/>
            <a:ext cx="753029" cy="2212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00305" y="3175367"/>
            <a:ext cx="53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0449" y="32503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 rot="5400000">
            <a:off x="1650493" y="2566272"/>
            <a:ext cx="341051" cy="1027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7217" y="3956334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Strike and </a:t>
            </a:r>
          </a:p>
          <a:p>
            <a:r>
              <a:rPr lang="en-US" dirty="0" smtClean="0"/>
              <a:t>mismanagement</a:t>
            </a:r>
            <a:endParaRPr lang="en-US" dirty="0"/>
          </a:p>
        </p:txBody>
      </p:sp>
      <p:cxnSp>
        <p:nvCxnSpPr>
          <p:cNvPr id="24" name="Straight Connector 23"/>
          <p:cNvCxnSpPr>
            <a:stCxn id="18" idx="2"/>
            <a:endCxn id="22" idx="0"/>
          </p:cNvCxnSpPr>
          <p:nvPr/>
        </p:nvCxnSpPr>
        <p:spPr>
          <a:xfrm rot="16200000" flipH="1">
            <a:off x="1139521" y="3787627"/>
            <a:ext cx="33662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2"/>
            <a:endCxn id="14" idx="0"/>
          </p:cNvCxnSpPr>
          <p:nvPr/>
        </p:nvCxnSpPr>
        <p:spPr>
          <a:xfrm rot="5400000">
            <a:off x="4436182" y="3042349"/>
            <a:ext cx="2660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98754" y="343584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2" name="Straight Connector 31"/>
          <p:cNvCxnSpPr>
            <a:stCxn id="6" idx="2"/>
            <a:endCxn id="30" idx="0"/>
          </p:cNvCxnSpPr>
          <p:nvPr/>
        </p:nvCxnSpPr>
        <p:spPr>
          <a:xfrm rot="5400000">
            <a:off x="6091888" y="2743182"/>
            <a:ext cx="526511" cy="8588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84286" y="3410857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01073" y="4205905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19172" y="4205905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2" name="Straight Connector 41"/>
          <p:cNvCxnSpPr>
            <a:stCxn id="39" idx="0"/>
            <a:endCxn id="38" idx="2"/>
          </p:cNvCxnSpPr>
          <p:nvPr/>
        </p:nvCxnSpPr>
        <p:spPr>
          <a:xfrm rot="5400000" flipH="1" flipV="1">
            <a:off x="2834346" y="3738523"/>
            <a:ext cx="425716" cy="509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0" idx="0"/>
            <a:endCxn id="38" idx="2"/>
          </p:cNvCxnSpPr>
          <p:nvPr/>
        </p:nvCxnSpPr>
        <p:spPr>
          <a:xfrm rot="16200000" flipV="1">
            <a:off x="3306314" y="3775604"/>
            <a:ext cx="425716" cy="4348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8" idx="0"/>
            <a:endCxn id="5" idx="2"/>
          </p:cNvCxnSpPr>
          <p:nvPr/>
        </p:nvCxnSpPr>
        <p:spPr>
          <a:xfrm rot="16200000" flipV="1">
            <a:off x="2567403" y="2676530"/>
            <a:ext cx="501526" cy="967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65287" y="5067905"/>
            <a:ext cx="65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were</a:t>
            </a:r>
            <a:endParaRPr lang="en-US" dirty="0"/>
          </a:p>
        </p:txBody>
      </p:sp>
      <p:cxnSp>
        <p:nvCxnSpPr>
          <p:cNvPr id="50" name="Straight Connector 49"/>
          <p:cNvCxnSpPr>
            <a:stCxn id="48" idx="0"/>
            <a:endCxn id="39" idx="2"/>
          </p:cNvCxnSpPr>
          <p:nvPr/>
        </p:nvCxnSpPr>
        <p:spPr>
          <a:xfrm rot="5400000" flipH="1" flipV="1">
            <a:off x="2546345" y="4821571"/>
            <a:ext cx="49266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45008" y="5064667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cxnSp>
        <p:nvCxnSpPr>
          <p:cNvPr id="54" name="Straight Connector 53"/>
          <p:cNvCxnSpPr>
            <a:stCxn id="52" idx="0"/>
            <a:endCxn id="40" idx="2"/>
          </p:cNvCxnSpPr>
          <p:nvPr/>
        </p:nvCxnSpPr>
        <p:spPr>
          <a:xfrm rot="5400000" flipH="1" flipV="1">
            <a:off x="3491900" y="4819952"/>
            <a:ext cx="4894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02224" y="5926667"/>
            <a:ext cx="64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cited</a:t>
            </a:r>
            <a:endParaRPr lang="en-US" dirty="0"/>
          </a:p>
        </p:txBody>
      </p:sp>
      <p:cxnSp>
        <p:nvCxnSpPr>
          <p:cNvPr id="58" name="Straight Connector 57"/>
          <p:cNvCxnSpPr>
            <a:stCxn id="56" idx="0"/>
            <a:endCxn id="52" idx="2"/>
          </p:cNvCxnSpPr>
          <p:nvPr/>
        </p:nvCxnSpPr>
        <p:spPr>
          <a:xfrm rot="5400000" flipH="1" flipV="1">
            <a:off x="3484640" y="5674692"/>
            <a:ext cx="492668" cy="11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53226" y="4205905"/>
            <a:ext cx="943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Premier</a:t>
            </a:r>
          </a:p>
          <a:p>
            <a:r>
              <a:rPr lang="en-US" dirty="0" err="1" smtClean="0"/>
              <a:t>Ryzhkov</a:t>
            </a:r>
            <a:endParaRPr lang="en-US" dirty="0"/>
          </a:p>
        </p:txBody>
      </p:sp>
      <p:cxnSp>
        <p:nvCxnSpPr>
          <p:cNvPr id="62" name="Straight Connector 61"/>
          <p:cNvCxnSpPr>
            <a:stCxn id="60" idx="0"/>
            <a:endCxn id="30" idx="2"/>
          </p:cNvCxnSpPr>
          <p:nvPr/>
        </p:nvCxnSpPr>
        <p:spPr>
          <a:xfrm rot="5400000" flipH="1" flipV="1">
            <a:off x="5724977" y="4005143"/>
            <a:ext cx="400731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511144" y="3435048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68" name="Straight Connector 67"/>
          <p:cNvCxnSpPr>
            <a:stCxn id="66" idx="0"/>
            <a:endCxn id="6" idx="2"/>
          </p:cNvCxnSpPr>
          <p:nvPr/>
        </p:nvCxnSpPr>
        <p:spPr>
          <a:xfrm rot="16200000" flipV="1">
            <a:off x="6993709" y="2700170"/>
            <a:ext cx="525717" cy="944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112000" y="4197048"/>
            <a:ext cx="58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VBD</a:t>
            </a:r>
            <a:endParaRPr lang="en-US" dirty="0"/>
          </a:p>
        </p:txBody>
      </p:sp>
      <p:cxnSp>
        <p:nvCxnSpPr>
          <p:cNvPr id="73" name="Straight Connector 72"/>
          <p:cNvCxnSpPr>
            <a:stCxn id="71" idx="0"/>
            <a:endCxn id="66" idx="2"/>
          </p:cNvCxnSpPr>
          <p:nvPr/>
        </p:nvCxnSpPr>
        <p:spPr>
          <a:xfrm rot="5400000" flipH="1" flipV="1">
            <a:off x="7369763" y="3838224"/>
            <a:ext cx="392668" cy="324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369906" y="4233333"/>
            <a:ext cx="42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76" name="Straight Connector 75"/>
          <p:cNvCxnSpPr>
            <a:stCxn id="74" idx="0"/>
            <a:endCxn id="66" idx="2"/>
          </p:cNvCxnSpPr>
          <p:nvPr/>
        </p:nvCxnSpPr>
        <p:spPr>
          <a:xfrm rot="16200000" flipV="1">
            <a:off x="7940562" y="3592406"/>
            <a:ext cx="428953" cy="8529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8067440" y="4699427"/>
            <a:ext cx="1028095" cy="895048"/>
          </a:xfrm>
          <a:custGeom>
            <a:avLst/>
            <a:gdLst>
              <a:gd name="connsiteX0" fmla="*/ 520095 w 1028095"/>
              <a:gd name="connsiteY0" fmla="*/ 0 h 895048"/>
              <a:gd name="connsiteX1" fmla="*/ 0 w 1028095"/>
              <a:gd name="connsiteY1" fmla="*/ 882953 h 895048"/>
              <a:gd name="connsiteX2" fmla="*/ 1028095 w 1028095"/>
              <a:gd name="connsiteY2" fmla="*/ 895048 h 895048"/>
              <a:gd name="connsiteX3" fmla="*/ 520095 w 1028095"/>
              <a:gd name="connsiteY3" fmla="*/ 0 h 89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095" h="895048">
                <a:moveTo>
                  <a:pt x="520095" y="0"/>
                </a:moveTo>
                <a:lnTo>
                  <a:pt x="0" y="882953"/>
                </a:lnTo>
                <a:lnTo>
                  <a:pt x="1028095" y="895048"/>
                </a:lnTo>
                <a:lnTo>
                  <a:pt x="520095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019143" y="5805714"/>
            <a:ext cx="108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 tough</a:t>
            </a:r>
          </a:p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955839" y="5092095"/>
            <a:ext cx="89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warned</a:t>
            </a:r>
            <a:endParaRPr lang="en-US" dirty="0"/>
          </a:p>
        </p:txBody>
      </p:sp>
      <p:cxnSp>
        <p:nvCxnSpPr>
          <p:cNvPr id="84" name="Straight Connector 83"/>
          <p:cNvCxnSpPr>
            <a:stCxn id="82" idx="0"/>
            <a:endCxn id="71" idx="2"/>
          </p:cNvCxnSpPr>
          <p:nvPr/>
        </p:nvCxnSpPr>
        <p:spPr>
          <a:xfrm rot="5400000" flipH="1" flipV="1">
            <a:off x="7140750" y="4829238"/>
            <a:ext cx="52571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909307" y="4197048"/>
            <a:ext cx="990190" cy="5023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218673" y="4197048"/>
            <a:ext cx="725630" cy="5221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228483" y="3378405"/>
            <a:ext cx="990190" cy="5023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62925" y="3358644"/>
            <a:ext cx="725630" cy="5221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288555" y="2539999"/>
            <a:ext cx="990190" cy="5023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076686" y="1417638"/>
            <a:ext cx="990190" cy="5023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242314" y="4959048"/>
            <a:ext cx="990190" cy="502379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242314" y="4100286"/>
            <a:ext cx="990190" cy="502379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806634" y="3358644"/>
            <a:ext cx="990190" cy="502379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945414" y="3176161"/>
            <a:ext cx="725630" cy="52214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839508" y="2539999"/>
            <a:ext cx="990190" cy="502379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232504" y="1417638"/>
            <a:ext cx="990190" cy="502379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9" grpId="0" animBg="1"/>
      <p:bldP spid="89" grpId="1" animBg="1"/>
      <p:bldP spid="90" grpId="0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6" grpId="3" animBg="1"/>
      <p:bldP spid="96" grpId="4" animBg="1"/>
      <p:bldP spid="99" grpId="0" animBg="1"/>
      <p:bldP spid="99" grpId="1" animBg="1"/>
      <p:bldP spid="99" grpId="2" animBg="1"/>
      <p:bldP spid="99" grpId="3" animBg="1"/>
      <p:bldP spid="99" grpId="4" animBg="1"/>
      <p:bldP spid="100" grpId="0" animBg="1"/>
      <p:bldP spid="101" grpId="0" animBg="1"/>
      <p:bldP spid="101" grpId="1" animBg="1"/>
      <p:bldP spid="101" grpId="2" animBg="1"/>
      <p:bldP spid="101" grpId="3" animBg="1"/>
      <p:bldP spid="101" grpId="4" animBg="1"/>
      <p:bldP spid="102" grpId="0" animBg="1"/>
      <p:bldP spid="102" grpId="1" animBg="1"/>
      <p:bldP spid="102" grpId="2" animBg="1"/>
      <p:bldP spid="102" grpId="3" animBg="1"/>
      <p:bldP spid="102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Extract features from sentence, syntactic parse, and other sources for each candidate constituent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 statistical ML classifier to identify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Extract features same as or similar to those in step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 statistical ML classifier to select appropriate label for arguments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Multiclass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 err="1" smtClean="0"/>
              <a:t>vs</a:t>
            </a:r>
            <a:r>
              <a:rPr lang="en-US" dirty="0" smtClean="0"/>
              <a:t>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541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Need Gold Standard:</a:t>
            </a:r>
          </a:p>
          <a:p>
            <a:pPr lvl="1"/>
            <a:r>
              <a:rPr lang="en-US" dirty="0" smtClean="0"/>
              <a:t>Syntactic Parses (Constituent, Phrase-Based Dependency Based)</a:t>
            </a:r>
          </a:p>
          <a:p>
            <a:pPr lvl="1"/>
            <a:r>
              <a:rPr lang="en-US" dirty="0" smtClean="0"/>
              <a:t>Semantic Roles (Frame Elements, Arguments, etc)</a:t>
            </a:r>
          </a:p>
          <a:p>
            <a:r>
              <a:rPr lang="en-US" dirty="0" smtClean="0"/>
              <a:t>Lexical Resources:</a:t>
            </a:r>
          </a:p>
          <a:p>
            <a:pPr lvl="1"/>
            <a:r>
              <a:rPr lang="en-US" dirty="0" err="1" smtClean="0"/>
              <a:t>FrameNet</a:t>
            </a:r>
            <a:r>
              <a:rPr lang="en-US" dirty="0" smtClean="0"/>
              <a:t> (Baker et al, 1998)</a:t>
            </a:r>
          </a:p>
          <a:p>
            <a:pPr lvl="2"/>
            <a:r>
              <a:rPr lang="en-US" dirty="0" smtClean="0"/>
              <a:t>49,000 annotated sentences from the BNC</a:t>
            </a:r>
          </a:p>
          <a:p>
            <a:pPr lvl="2"/>
            <a:r>
              <a:rPr lang="en-US" dirty="0" smtClean="0"/>
              <a:t>99,232 annotated frame elements</a:t>
            </a:r>
          </a:p>
          <a:p>
            <a:pPr lvl="2"/>
            <a:r>
              <a:rPr lang="en-US" dirty="0" smtClean="0"/>
              <a:t>1462 target words from 67 frames</a:t>
            </a:r>
          </a:p>
          <a:p>
            <a:pPr lvl="3"/>
            <a:r>
              <a:rPr lang="en-US" dirty="0" smtClean="0"/>
              <a:t>927 verbs, 339 nouns, 175 adjectives</a:t>
            </a:r>
          </a:p>
          <a:p>
            <a:pPr lvl="1"/>
            <a:r>
              <a:rPr lang="en-US" dirty="0" err="1" smtClean="0"/>
              <a:t>PropBank</a:t>
            </a:r>
            <a:r>
              <a:rPr lang="en-US" dirty="0" smtClean="0"/>
              <a:t> (Palmer, Kingsbury, </a:t>
            </a:r>
            <a:r>
              <a:rPr lang="en-US" dirty="0" err="1" smtClean="0"/>
              <a:t>Gildea</a:t>
            </a:r>
            <a:r>
              <a:rPr lang="en-US" dirty="0" smtClean="0"/>
              <a:t>, 2005)</a:t>
            </a:r>
          </a:p>
          <a:p>
            <a:pPr lvl="2"/>
            <a:r>
              <a:rPr lang="en-US" dirty="0" smtClean="0"/>
              <a:t>Annotation over the Penn Treebank</a:t>
            </a:r>
          </a:p>
          <a:p>
            <a:pPr lvl="2"/>
            <a:r>
              <a:rPr lang="en-US" dirty="0" smtClean="0"/>
              <a:t>??? Verb predicates</a:t>
            </a:r>
          </a:p>
          <a:p>
            <a:pPr lvl="1"/>
            <a:r>
              <a:rPr lang="en-US" dirty="0" smtClean="0"/>
              <a:t>Salsa (</a:t>
            </a:r>
            <a:r>
              <a:rPr lang="en-US" dirty="0" err="1" smtClean="0"/>
              <a:t>Erk</a:t>
            </a:r>
            <a:r>
              <a:rPr lang="en-US" dirty="0" smtClean="0"/>
              <a:t>, </a:t>
            </a:r>
            <a:r>
              <a:rPr lang="en-US" dirty="0" err="1" smtClean="0"/>
              <a:t>Kowalksi</a:t>
            </a:r>
            <a:r>
              <a:rPr lang="en-US" dirty="0" smtClean="0"/>
              <a:t>, </a:t>
            </a:r>
            <a:r>
              <a:rPr lang="en-US" dirty="0" err="1" smtClean="0"/>
              <a:t>Pinkal</a:t>
            </a:r>
            <a:r>
              <a:rPr lang="en-US" dirty="0" smtClean="0"/>
              <a:t>, 2003)</a:t>
            </a:r>
          </a:p>
          <a:p>
            <a:pPr lvl="2"/>
            <a:r>
              <a:rPr lang="en-US" dirty="0" smtClean="0"/>
              <a:t>Annotation over the German 1.5 million word Tiger corpus</a:t>
            </a:r>
          </a:p>
          <a:p>
            <a:pPr lvl="2"/>
            <a:r>
              <a:rPr lang="en-US" dirty="0" err="1" smtClean="0"/>
              <a:t>FrameNet</a:t>
            </a:r>
            <a:r>
              <a:rPr lang="en-US" dirty="0" smtClean="0"/>
              <a:t> Semantic roles</a:t>
            </a:r>
          </a:p>
          <a:p>
            <a:pPr lvl="1"/>
            <a:r>
              <a:rPr lang="en-US" dirty="0" smtClean="0"/>
              <a:t>Various Bakeoffs</a:t>
            </a:r>
          </a:p>
          <a:p>
            <a:pPr lvl="2"/>
            <a:r>
              <a:rPr lang="en-US" dirty="0" err="1" smtClean="0"/>
              <a:t>SemEval</a:t>
            </a:r>
            <a:endParaRPr lang="en-US" dirty="0" smtClean="0"/>
          </a:p>
          <a:p>
            <a:pPr lvl="2"/>
            <a:r>
              <a:rPr lang="en-US" dirty="0" err="1" smtClean="0"/>
              <a:t>CoNLL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sentence and parses by themselves provide little useful information for selecting semantic role labels</a:t>
            </a:r>
          </a:p>
          <a:p>
            <a:r>
              <a:rPr lang="en-US" dirty="0" smtClean="0"/>
              <a:t>Need algorithms that derive features from these data that provide some clues about the relationship between the constituent and the sentence as a whole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Features: Phrase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Intuition: Different roles tend to be realized by different syntactic categories</a:t>
            </a:r>
          </a:p>
          <a:p>
            <a:r>
              <a:rPr lang="en-US" dirty="0" err="1" smtClean="0"/>
              <a:t>FrameNet</a:t>
            </a:r>
            <a:r>
              <a:rPr lang="en-US" dirty="0" smtClean="0"/>
              <a:t> </a:t>
            </a:r>
            <a:r>
              <a:rPr lang="en-US" dirty="0" err="1" smtClean="0"/>
              <a:t>Communication_noise</a:t>
            </a:r>
            <a:r>
              <a:rPr lang="en-US" dirty="0" smtClean="0"/>
              <a:t> frame</a:t>
            </a:r>
          </a:p>
          <a:p>
            <a:pPr lvl="1"/>
            <a:r>
              <a:rPr lang="en-US" i="1" dirty="0" smtClean="0"/>
              <a:t>Speaker</a:t>
            </a:r>
            <a:r>
              <a:rPr lang="en-US" dirty="0" smtClean="0"/>
              <a:t> often is a noun phrase</a:t>
            </a:r>
          </a:p>
          <a:p>
            <a:pPr lvl="1"/>
            <a:r>
              <a:rPr lang="en-US" i="1" dirty="0" smtClean="0"/>
              <a:t>Topic</a:t>
            </a:r>
            <a:r>
              <a:rPr lang="en-US" dirty="0" smtClean="0"/>
              <a:t> typically a noun phrase or prepositional phrase</a:t>
            </a:r>
          </a:p>
          <a:p>
            <a:pPr lvl="1"/>
            <a:r>
              <a:rPr lang="en-US" i="1" dirty="0" smtClean="0"/>
              <a:t>Medium</a:t>
            </a:r>
            <a:r>
              <a:rPr lang="en-US" dirty="0" smtClean="0"/>
              <a:t> usually a prepositional phrase</a:t>
            </a:r>
            <a:endParaRPr lang="en-US" i="1" dirty="0" smtClean="0"/>
          </a:p>
          <a:p>
            <a:pPr lvl="2"/>
            <a:r>
              <a:rPr lang="en-US" dirty="0" smtClean="0"/>
              <a:t>[</a:t>
            </a:r>
            <a:r>
              <a:rPr lang="en-US" baseline="-25000" dirty="0" smtClean="0"/>
              <a:t>SPEAKER </a:t>
            </a:r>
            <a:r>
              <a:rPr lang="en-US" dirty="0" smtClean="0"/>
              <a:t>The angry customer] yelled at the fast food worker [</a:t>
            </a:r>
            <a:r>
              <a:rPr lang="en-US" baseline="-25000" dirty="0" smtClean="0"/>
              <a:t>TOPIC </a:t>
            </a:r>
            <a:r>
              <a:rPr lang="en-US" dirty="0" smtClean="0"/>
              <a:t>about his soggy fries] [</a:t>
            </a:r>
            <a:r>
              <a:rPr lang="en-US" baseline="-25000" dirty="0" smtClean="0"/>
              <a:t>MEDIUM </a:t>
            </a:r>
            <a:r>
              <a:rPr lang="en-US" dirty="0" smtClean="0"/>
              <a:t>over the noisy intercom].</a:t>
            </a:r>
          </a:p>
          <a:p>
            <a:pPr lvl="2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16335</TotalTime>
  <Words>2647</Words>
  <Application>Microsoft Office PowerPoint</Application>
  <PresentationFormat>On-screen Show (4:3)</PresentationFormat>
  <Paragraphs>616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Semantic Role Labeling</vt:lpstr>
      <vt:lpstr>Task</vt:lpstr>
      <vt:lpstr>SRL Pipeline</vt:lpstr>
      <vt:lpstr>Pruning Algorithm [Xue, Palmer 2004]</vt:lpstr>
      <vt:lpstr>Pruning Algorithm [Xue, Palmer 2004]</vt:lpstr>
      <vt:lpstr>SRL Training</vt:lpstr>
      <vt:lpstr>Training Data</vt:lpstr>
      <vt:lpstr>Feature Extraction</vt:lpstr>
      <vt:lpstr>Features: Phrase Type</vt:lpstr>
      <vt:lpstr>Commonly Used Features: Phrase Type</vt:lpstr>
      <vt:lpstr>Commonly Used Features: Phrase Type</vt:lpstr>
      <vt:lpstr>Commonly Used Features:  Governing Category </vt:lpstr>
      <vt:lpstr>Commonly Used Features:  Governing Category </vt:lpstr>
      <vt:lpstr>Commonly Used Features:  Governing Category </vt:lpstr>
      <vt:lpstr>Features: Governing Category </vt:lpstr>
      <vt:lpstr>Features: Governing Category </vt:lpstr>
      <vt:lpstr>Features: Governing Category</vt:lpstr>
      <vt:lpstr>Features: Parse Tree Path</vt:lpstr>
      <vt:lpstr>Features: Parse Tree Path</vt:lpstr>
      <vt:lpstr>Features: Parse Tree Path</vt:lpstr>
      <vt:lpstr>Features: Parse Tree Path</vt:lpstr>
      <vt:lpstr>Features: Position</vt:lpstr>
      <vt:lpstr>Features: Position</vt:lpstr>
      <vt:lpstr>Features: Voice</vt:lpstr>
      <vt:lpstr>Features: Subcategorization</vt:lpstr>
      <vt:lpstr>Features: Head Word</vt:lpstr>
      <vt:lpstr>Features: Head Words</vt:lpstr>
      <vt:lpstr>Features: Argument Set</vt:lpstr>
      <vt:lpstr>Features: Argument Order [Fleischman, 2003]</vt:lpstr>
      <vt:lpstr>Features: Previous Role [Fleischman, 2003]</vt:lpstr>
      <vt:lpstr>Features: Head Word Part of Speech [Surdeanu et al, 2003]</vt:lpstr>
      <vt:lpstr>Features: Named entities in Constituents [Pradhan, 2005]</vt:lpstr>
      <vt:lpstr>Features: Verb Clustering</vt:lpstr>
      <vt:lpstr>Features: Head Word of PPs</vt:lpstr>
      <vt:lpstr>Features: First/Last word/POS in constituent</vt:lpstr>
      <vt:lpstr>Features: Constituent Order</vt:lpstr>
      <vt:lpstr>Features: Constituent Tree Distance</vt:lpstr>
      <vt:lpstr>Features: Constituent Context Features</vt:lpstr>
      <vt:lpstr>Features: Constituent Context Features</vt:lpstr>
      <vt:lpstr>Features: Temporal Cue Words</vt:lpstr>
      <vt:lpstr>Evaluation</vt:lpstr>
      <vt:lpstr>Evaluation</vt:lpstr>
      <vt:lpstr>Evaluation</vt:lpstr>
      <vt:lpstr>Evaluation</vt:lpstr>
      <vt:lpstr>Alternative Representations: Dependency Parse</vt:lpstr>
      <vt:lpstr>Dependency Parse</vt:lpstr>
      <vt:lpstr>Alternative Representations:  Syntactic Chunking [Hacioglu et al, 2005]</vt:lpstr>
      <vt:lpstr>Alternative Representations:  Syntactic Chunking [Hacioglu et al, 2005]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Becker</dc:creator>
  <cp:lastModifiedBy>Shumin Wu</cp:lastModifiedBy>
  <cp:revision>269</cp:revision>
  <dcterms:created xsi:type="dcterms:W3CDTF">2010-03-26T15:26:21Z</dcterms:created>
  <dcterms:modified xsi:type="dcterms:W3CDTF">2013-02-26T03:25:00Z</dcterms:modified>
</cp:coreProperties>
</file>