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6" r:id="rId2"/>
    <p:sldId id="30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305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BEB29-2854-430C-9728-5171ED42882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64D2-046A-496F-999E-306C7C49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5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F226D09D-E4D0-4A4F-881D-F0A9D323EB3D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713E1DB8-9DC3-4BF2-878B-54A27A880F74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F7975B7C-C33B-4E4B-9A7A-26BE69FBD9AF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3396D3C8-A422-482D-94D4-DA9CFF48E32B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1842CCA3-9F9F-4CD7-B26D-49C1F0ED3549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98464FFD-2534-4100-9BC5-63F4F3C1142E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7DFEA23-DF5F-4EEC-B1FB-EE51AD4939B7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16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F3435327-13EA-4A0E-9325-FD33FB773205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97D14F79-78B1-47D7-934D-9037BC9818BC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A0643666-675A-4BFC-AAF5-589464A6CD5E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13349690-D5F1-463F-B467-7BEF5C07BD01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20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26EFAA2B-F312-497E-A42E-7B53DA70B994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5B2C18DB-157E-459D-8760-335FF863D211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22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114A9F17-1F11-4139-A260-FF24EDBCD166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23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C5F6F4B3-66CC-4CE3-BA41-C84B301004B5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24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5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79FBB935-0EE7-4F17-AEF6-815AC7094A79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25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7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D295A27C-4AA7-4BC8-9A0D-EEAFC05E96B1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26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9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D0616278-1CE6-44C8-A112-E9F51EAB7656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27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5F15B8B9-B0FC-4A20-B447-18399D08C36C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28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B3CE710-B5CE-4309-B474-6D6103D5DA28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30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726A08EE-B7B5-4AC0-9439-4FFD58D477E1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32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0274643B-A231-4E77-9619-8E14A3D8B2AE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34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307E087E-9B0D-424E-A004-F5535B9B766F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0836F04D-2D05-4B37-81A9-4416CB18A62C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35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312445B-739E-4889-A893-D31BA5BCEED1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36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E5EF6421-5AFF-4DA7-BDC9-2E772BA96BDC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38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DC83A03D-E9A5-4FE8-AFEE-70E111C75A0C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0E9BDA96-52A3-482F-BDF5-BD115198A294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4F2C7A5F-EFA3-4C71-A878-594CE1D6A484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87CAC3B4-87BC-4E78-AFFB-25A4DF4120EA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F2C66E0C-6EE9-403D-8572-DEF09BAEE86C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8C9513A8-334C-4D25-87C4-D2BE705A63F0}" type="slidenum">
              <a:rPr lang="en-US" alt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5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9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3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5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3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6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4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3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8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6BEB-1CF7-4AC5-B80D-C5DE342EB058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AF31-D26C-449C-8260-4CB7F1EDB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2"/>
                </a:solidFill>
              </a:rPr>
              <a:t>Natural Language Processing</a:t>
            </a:r>
            <a:endParaRPr lang="en-US" altLang="en-U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Lecture 6—1/29/2015</a:t>
            </a:r>
          </a:p>
          <a:p>
            <a:pPr>
              <a:buFont typeface="Wingdings" pitchFamily="2" charset="2"/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Susan W. Brown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885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4BD55114-A24D-4711-946B-3C309D4BCAD9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67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C946F42B-E0BF-4B39-8682-7F3D5D39F4C5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10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Kinds of Knowledge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4038600" cy="4114800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hlink"/>
                </a:solidFill>
              </a:rPr>
              <a:t>P(english|want)  = .0011</a:t>
            </a:r>
          </a:p>
          <a:p>
            <a:r>
              <a:rPr lang="en-US" altLang="en-US" sz="2400" smtClean="0">
                <a:solidFill>
                  <a:schemeClr val="hlink"/>
                </a:solidFill>
              </a:rPr>
              <a:t>P(chinese|want) =  .0065</a:t>
            </a:r>
          </a:p>
          <a:p>
            <a:r>
              <a:rPr lang="en-US" altLang="en-US" sz="2400" smtClean="0">
                <a:solidFill>
                  <a:schemeClr val="hlink"/>
                </a:solidFill>
              </a:rPr>
              <a:t>P(to|want) = .66</a:t>
            </a:r>
          </a:p>
          <a:p>
            <a:r>
              <a:rPr lang="en-US" altLang="en-US" sz="2400" smtClean="0">
                <a:solidFill>
                  <a:schemeClr val="hlink"/>
                </a:solidFill>
              </a:rPr>
              <a:t>P(eat | to) = .28</a:t>
            </a:r>
          </a:p>
          <a:p>
            <a:r>
              <a:rPr lang="en-US" altLang="en-US" sz="2400" smtClean="0">
                <a:solidFill>
                  <a:schemeClr val="hlink"/>
                </a:solidFill>
              </a:rPr>
              <a:t>P(food | to) = 0</a:t>
            </a:r>
          </a:p>
          <a:p>
            <a:r>
              <a:rPr lang="en-US" altLang="en-US" sz="2400" smtClean="0">
                <a:solidFill>
                  <a:schemeClr val="hlink"/>
                </a:solidFill>
              </a:rPr>
              <a:t>P(want | spend) = 0</a:t>
            </a:r>
          </a:p>
          <a:p>
            <a:r>
              <a:rPr lang="en-US" altLang="en-US" sz="2400" smtClean="0">
                <a:solidFill>
                  <a:schemeClr val="hlink"/>
                </a:solidFill>
              </a:rPr>
              <a:t>P (i | &lt;s&gt;) = .25</a:t>
            </a:r>
          </a:p>
          <a:p>
            <a:pPr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116742" name="Rectangle 5"/>
          <p:cNvSpPr>
            <a:spLocks noChangeArrowheads="1"/>
          </p:cNvSpPr>
          <p:nvPr/>
        </p:nvSpPr>
        <p:spPr bwMode="auto">
          <a:xfrm>
            <a:off x="381000" y="12192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§"/>
            </a:pPr>
            <a:endParaRPr lang="en-US" altLang="en-US" sz="2800">
              <a:solidFill>
                <a:srgbClr val="590A0E"/>
              </a:solidFill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457200" y="9144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>
                <a:solidFill>
                  <a:schemeClr val="accent1"/>
                </a:solidFill>
              </a:rPr>
              <a:t>As crude as they are, </a:t>
            </a:r>
            <a:r>
              <a:rPr lang="en-US" altLang="en-US" sz="2800" i="1">
                <a:solidFill>
                  <a:schemeClr val="accent1"/>
                </a:solidFill>
              </a:rPr>
              <a:t>N</a:t>
            </a:r>
            <a:r>
              <a:rPr lang="en-US" altLang="en-US" sz="2800">
                <a:solidFill>
                  <a:schemeClr val="accent1"/>
                </a:solidFill>
              </a:rPr>
              <a:t>-gram probabilities capture a range of interesting facts about language.</a:t>
            </a:r>
            <a:endParaRPr lang="en-US" altLang="en-US" sz="2800">
              <a:solidFill>
                <a:srgbClr val="590A0E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4724400" y="2667000"/>
            <a:ext cx="1733550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World knowledge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3810000" y="3810000"/>
            <a:ext cx="1371600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Syntax</a:t>
            </a:r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3657600" y="5105400"/>
            <a:ext cx="1047750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Discourse</a:t>
            </a:r>
            <a:endParaRPr lang="en-US" altLang="en-US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3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6" grpId="0" animBg="1"/>
      <p:bldP spid="580617" grpId="0" animBg="1"/>
      <p:bldP spid="5806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EF86318-E83D-4D6E-9158-1AC0B29922F2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87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F3C08DED-0845-4E9B-A6BA-0832B25845B9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11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Shannon</a:t>
            </a:r>
            <a:r>
              <a:rPr lang="ja-JP" altLang="en-US" smtClean="0"/>
              <a:t>’</a:t>
            </a:r>
            <a:r>
              <a:rPr lang="en-US" altLang="ja-JP" smtClean="0"/>
              <a:t>s Method</a:t>
            </a:r>
            <a:endParaRPr lang="en-US" altLang="en-US" smtClean="0"/>
          </a:p>
        </p:txBody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</a:rPr>
              <a:t>Assigning probabilities to sentences is all well and good, but it</a:t>
            </a:r>
            <a:r>
              <a:rPr lang="ja-JP" altLang="en-US" smtClean="0">
                <a:solidFill>
                  <a:schemeClr val="accent1"/>
                </a:solidFill>
              </a:rPr>
              <a:t>’</a:t>
            </a:r>
            <a:r>
              <a:rPr lang="en-US" altLang="ja-JP" smtClean="0">
                <a:solidFill>
                  <a:schemeClr val="accent1"/>
                </a:solidFill>
              </a:rPr>
              <a:t>s not terribly illuminating . A more entertaining task is to turn the model around and use it to </a:t>
            </a:r>
            <a:r>
              <a:rPr lang="en-US" altLang="ja-JP" smtClean="0">
                <a:solidFill>
                  <a:schemeClr val="hlink"/>
                </a:solidFill>
              </a:rPr>
              <a:t>generate</a:t>
            </a:r>
            <a:r>
              <a:rPr lang="en-US" altLang="ja-JP" smtClean="0">
                <a:solidFill>
                  <a:schemeClr val="accent1"/>
                </a:solidFill>
              </a:rPr>
              <a:t> random sentences that are </a:t>
            </a:r>
            <a:r>
              <a:rPr lang="en-US" altLang="ja-JP" i="1" smtClean="0">
                <a:solidFill>
                  <a:schemeClr val="accent2"/>
                </a:solidFill>
              </a:rPr>
              <a:t>like </a:t>
            </a:r>
            <a:r>
              <a:rPr lang="en-US" altLang="ja-JP" smtClean="0">
                <a:solidFill>
                  <a:schemeClr val="accent1"/>
                </a:solidFill>
              </a:rPr>
              <a:t>the sentences from which the model was derived.</a:t>
            </a:r>
          </a:p>
          <a:p>
            <a:r>
              <a:rPr lang="en-US" altLang="en-US" smtClean="0">
                <a:solidFill>
                  <a:schemeClr val="accent1"/>
                </a:solidFill>
              </a:rPr>
              <a:t>Generally attributed to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   Claude Shannon.</a:t>
            </a:r>
          </a:p>
        </p:txBody>
      </p:sp>
      <p:pic>
        <p:nvPicPr>
          <p:cNvPr id="581636" name="Picture 4" descr="shann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11271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54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1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92E23DC8-ED28-461C-AF57-AC41FECF6991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08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25A9090C-8D58-4AFD-AC23-864ABF98147C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12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Shannon</a:t>
            </a:r>
            <a:r>
              <a:rPr lang="ja-JP" altLang="en-US" smtClean="0"/>
              <a:t>’</a:t>
            </a:r>
            <a:r>
              <a:rPr lang="en-US" altLang="ja-JP" smtClean="0"/>
              <a:t>s Method</a:t>
            </a:r>
            <a:endParaRPr lang="en-US" altLang="en-US" smtClean="0"/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altLang="en-US" sz="2400" smtClean="0">
                <a:solidFill>
                  <a:schemeClr val="accent1"/>
                </a:solidFill>
              </a:rPr>
              <a:t>Sample a random bigram (&lt;s&gt;, w) according to the probability distribution over bigrams</a:t>
            </a:r>
          </a:p>
          <a:p>
            <a:r>
              <a:rPr lang="en-US" altLang="en-US" sz="2400" smtClean="0"/>
              <a:t>Now sample a new random bigram (w, x) according to its probability</a:t>
            </a:r>
          </a:p>
          <a:p>
            <a:pPr lvl="1"/>
            <a:r>
              <a:rPr lang="en-US" altLang="en-US" sz="2000" smtClean="0"/>
              <a:t>Where the prefix </a:t>
            </a:r>
            <a:r>
              <a:rPr lang="en-US" altLang="en-US" sz="2000" smtClean="0">
                <a:solidFill>
                  <a:schemeClr val="accent1"/>
                </a:solidFill>
              </a:rPr>
              <a:t>w matches the suffix of the first.</a:t>
            </a:r>
            <a:endParaRPr lang="en-US" altLang="en-US" sz="2000" smtClean="0"/>
          </a:p>
          <a:p>
            <a:r>
              <a:rPr lang="en-US" altLang="en-US" sz="1800" smtClean="0"/>
              <a:t>And so on until we randomly choose a (y, &lt;/s&gt;)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Then string the words together</a:t>
            </a:r>
            <a:endParaRPr lang="en-US" altLang="en-US" sz="180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600" smtClean="0">
                <a:solidFill>
                  <a:srgbClr val="A50021"/>
                </a:solidFill>
              </a:rPr>
              <a:t>&lt;s&gt; 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A50021"/>
                </a:solidFill>
              </a:rPr>
              <a:t>           I</a:t>
            </a:r>
            <a:r>
              <a:rPr lang="en-US" altLang="en-US" sz="1600" smtClean="0"/>
              <a:t> want</a:t>
            </a:r>
            <a:endParaRPr lang="en-US" altLang="en-US" sz="180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smtClean="0"/>
              <a:t>       </a:t>
            </a:r>
            <a:r>
              <a:rPr lang="en-US" altLang="en-US" sz="1600" smtClean="0">
                <a:solidFill>
                  <a:srgbClr val="A50021"/>
                </a:solidFill>
              </a:rPr>
              <a:t>want</a:t>
            </a:r>
            <a:r>
              <a:rPr lang="en-US" altLang="en-US" sz="1600" smtClean="0"/>
              <a:t> to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smtClean="0"/>
              <a:t>              </a:t>
            </a:r>
            <a:r>
              <a:rPr lang="en-US" altLang="en-US" sz="1600" smtClean="0">
                <a:solidFill>
                  <a:srgbClr val="A50021"/>
                </a:solidFill>
              </a:rPr>
              <a:t>to</a:t>
            </a:r>
            <a:r>
              <a:rPr lang="en-US" altLang="en-US" sz="1600" smtClean="0"/>
              <a:t> eat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smtClean="0"/>
              <a:t> 		            </a:t>
            </a:r>
            <a:r>
              <a:rPr lang="en-US" altLang="en-US" sz="1600" smtClean="0">
                <a:solidFill>
                  <a:srgbClr val="A50021"/>
                </a:solidFill>
              </a:rPr>
              <a:t>eat</a:t>
            </a:r>
            <a:r>
              <a:rPr lang="en-US" altLang="en-US" sz="1600" smtClean="0"/>
              <a:t> Chinese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smtClean="0"/>
              <a:t>			      </a:t>
            </a:r>
            <a:r>
              <a:rPr lang="en-US" altLang="en-US" sz="1600" smtClean="0">
                <a:solidFill>
                  <a:srgbClr val="A50021"/>
                </a:solidFill>
              </a:rPr>
              <a:t>Chinese</a:t>
            </a:r>
            <a:r>
              <a:rPr lang="en-US" altLang="en-US" sz="1600" smtClean="0"/>
              <a:t> food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smtClean="0"/>
              <a:t>			                  </a:t>
            </a:r>
            <a:r>
              <a:rPr lang="en-US" altLang="en-US" sz="1600" smtClean="0">
                <a:solidFill>
                  <a:srgbClr val="A50021"/>
                </a:solidFill>
              </a:rPr>
              <a:t>food </a:t>
            </a:r>
            <a:r>
              <a:rPr lang="en-US" altLang="en-US" sz="1600" smtClean="0"/>
              <a:t> &lt;/s&gt;</a:t>
            </a:r>
          </a:p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4943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4B100285-4D39-4157-8E24-46B68A567423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28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AA445514-FA5D-48F8-A669-CFEE184947BE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13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Shakespeare</a:t>
            </a:r>
          </a:p>
        </p:txBody>
      </p:sp>
      <p:pic>
        <p:nvPicPr>
          <p:cNvPr id="122885" name="Picture 3" descr="shake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162800" cy="557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9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A9AE0568-B62C-4455-A314-54A44B8A3085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49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4717277-9778-48AF-BDD1-07AB7180D238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14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Shakespeare as a Corpus</a:t>
            </a:r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N=884,647 tokens, V=29,066</a:t>
            </a:r>
          </a:p>
          <a:p>
            <a:r>
              <a:rPr lang="en-US" altLang="en-US" sz="2800" smtClean="0"/>
              <a:t>Shakespeare produced 300,000 bigram types out of V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= 844 million possible bigrams...</a:t>
            </a:r>
          </a:p>
          <a:p>
            <a:pPr lvl="1"/>
            <a:r>
              <a:rPr lang="en-US" altLang="en-US" sz="2400" smtClean="0"/>
              <a:t> So, 99.96% of the possible bigrams were never seen (have zero entries in the table)</a:t>
            </a:r>
          </a:p>
          <a:p>
            <a:pPr lvl="1"/>
            <a:r>
              <a:rPr lang="en-US" altLang="en-US" sz="2400" smtClean="0"/>
              <a:t>This is the biggest problem in language modeling; we</a:t>
            </a:r>
            <a:r>
              <a:rPr lang="ja-JP" altLang="en-US" sz="2400" smtClean="0"/>
              <a:t>’</a:t>
            </a:r>
            <a:r>
              <a:rPr lang="en-US" altLang="ja-JP" sz="2400" smtClean="0"/>
              <a:t>ll come back to it.</a:t>
            </a:r>
          </a:p>
          <a:p>
            <a:r>
              <a:rPr lang="en-US" altLang="en-US" sz="2800" smtClean="0"/>
              <a:t>Quadrigrams are worse:   What's coming out looks like Shakespeare because it </a:t>
            </a:r>
            <a:r>
              <a:rPr lang="en-US" altLang="en-US" sz="2800" b="1" i="1" smtClean="0"/>
              <a:t>is</a:t>
            </a:r>
            <a:r>
              <a:rPr lang="en-US" altLang="en-US" sz="2800" smtClean="0"/>
              <a:t> Shakespeare</a:t>
            </a:r>
          </a:p>
          <a:p>
            <a:endParaRPr lang="en-US" altLang="en-US" sz="2400" smtClean="0"/>
          </a:p>
        </p:txBody>
      </p:sp>
      <p:pic>
        <p:nvPicPr>
          <p:cNvPr id="124934" name="Picture 6" descr="shakespeare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605" y="5126037"/>
            <a:ext cx="1227138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1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94B18C8C-F660-4EFE-8D29-81CA3A076E80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69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9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8848EE1-4188-41F8-BEB7-0AA2E9FD6EAB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The Wall Street Journal is Not Shakespeare</a:t>
            </a:r>
          </a:p>
        </p:txBody>
      </p:sp>
      <p:pic>
        <p:nvPicPr>
          <p:cNvPr id="126981" name="Picture 4" descr="shake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79248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2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B1C08CD-DCFA-44B8-9825-E785347E6991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90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77513043-2F52-4313-B888-79FC4B20AC33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16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29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Evaluating </a:t>
            </a:r>
            <a:r>
              <a:rPr lang="en-US" altLang="en-US" i="1" smtClean="0"/>
              <a:t>N</a:t>
            </a:r>
            <a:r>
              <a:rPr lang="en-US" altLang="en-US" smtClean="0"/>
              <a:t>-Gram Models</a:t>
            </a:r>
          </a:p>
        </p:txBody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3600" smtClean="0"/>
              <a:t>Best evaluation for a language model</a:t>
            </a:r>
          </a:p>
          <a:p>
            <a:pPr lvl="1">
              <a:lnSpc>
                <a:spcPct val="90000"/>
              </a:lnSpc>
            </a:pPr>
            <a:r>
              <a:rPr lang="en-US" altLang="en-US" sz="3200" smtClean="0"/>
              <a:t>Put model A into an application</a:t>
            </a:r>
          </a:p>
          <a:p>
            <a:pPr lvl="2">
              <a:lnSpc>
                <a:spcPct val="90000"/>
              </a:lnSpc>
            </a:pPr>
            <a:r>
              <a:rPr lang="en-US" altLang="en-US" sz="2800" smtClean="0"/>
              <a:t>For example, a speech recognizer</a:t>
            </a:r>
          </a:p>
          <a:p>
            <a:pPr lvl="1">
              <a:lnSpc>
                <a:spcPct val="90000"/>
              </a:lnSpc>
            </a:pPr>
            <a:r>
              <a:rPr lang="en-US" altLang="en-US" sz="3200" smtClean="0"/>
              <a:t>Evaluate the performance of the application with model A</a:t>
            </a:r>
          </a:p>
          <a:p>
            <a:pPr lvl="1">
              <a:lnSpc>
                <a:spcPct val="90000"/>
              </a:lnSpc>
            </a:pPr>
            <a:r>
              <a:rPr lang="en-US" altLang="en-US" sz="3200" smtClean="0"/>
              <a:t>Put model B into the application and evaluate</a:t>
            </a:r>
          </a:p>
          <a:p>
            <a:pPr lvl="1">
              <a:lnSpc>
                <a:spcPct val="90000"/>
              </a:lnSpc>
            </a:pPr>
            <a:r>
              <a:rPr lang="en-US" altLang="en-US" sz="3200" smtClean="0"/>
              <a:t>Compare performance of the application with the two models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i="1" smtClean="0"/>
              <a:t>Extrinsic evaluation</a:t>
            </a: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8126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F52E6BBE-D235-4EFE-BA6D-5311DA5EFFED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1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1A027E79-B8EE-4BC8-9C73-C8246AC92B89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17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Difficulty of extrinsic (in-vivo) evaluation of  N-gram models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Extrinsic evaluation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This is really time-consuming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Can take days to run an experiment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So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As a temporary solution, in order to run experiments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To evaluate N-grams we often use an </a:t>
            </a:r>
            <a:r>
              <a:rPr lang="en-US" altLang="en-US" sz="2400" b="1" smtClean="0">
                <a:solidFill>
                  <a:srgbClr val="A50021"/>
                </a:solidFill>
              </a:rPr>
              <a:t>intrinsic</a:t>
            </a:r>
            <a:r>
              <a:rPr lang="en-US" altLang="en-US" sz="2400" smtClean="0"/>
              <a:t> evaluation, an approximation called </a:t>
            </a:r>
            <a:r>
              <a:rPr lang="en-US" altLang="en-US" sz="2400" b="1" smtClean="0"/>
              <a:t>perplexity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But perplexity is a poor approximation unless the test data looks </a:t>
            </a:r>
            <a:r>
              <a:rPr lang="en-US" altLang="en-US" sz="2400" b="1" smtClean="0"/>
              <a:t>just</a:t>
            </a:r>
            <a:r>
              <a:rPr lang="en-US" altLang="en-US" sz="2400" smtClean="0"/>
              <a:t> like the training data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So is </a:t>
            </a:r>
            <a:r>
              <a:rPr lang="en-US" altLang="en-US" sz="2400" b="1" smtClean="0"/>
              <a:t>generally only useful in pilot experiments (generally is not sufficient to publish)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>
                <a:latin typeface="ヒラギノ角ゴ Pro W3" charset="-128"/>
              </a:rPr>
              <a:t>But is helpful to think about.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1703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B9D7AE0-9229-44A6-B02F-0D4EA3DD9FBE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3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F932577-E080-4691-8F96-35D2371DBF56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18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Model Evaluation</a:t>
            </a:r>
          </a:p>
        </p:txBody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How do we know if our models are any good?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And in particular, how do we know if one model is better than another.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Well Shannon</a:t>
            </a:r>
            <a:r>
              <a:rPr lang="ja-JP" altLang="en-US" sz="2800" smtClean="0"/>
              <a:t>’</a:t>
            </a:r>
            <a:r>
              <a:rPr lang="en-US" altLang="ja-JP" sz="2800" smtClean="0"/>
              <a:t>s game gives us an intuition.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The generated texts from the higher order models sure look better.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That is, they sound more like the text the model was obtained from.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The generated texts from the WSJ and Shakespeare models look different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That is, they look like they</a:t>
            </a:r>
            <a:r>
              <a:rPr lang="ja-JP" altLang="en-US" sz="2000" smtClean="0"/>
              <a:t>’</a:t>
            </a:r>
            <a:r>
              <a:rPr lang="en-US" altLang="ja-JP" sz="2000" smtClean="0"/>
              <a:t>re based on different underlying models.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But what does that mean? Can we make that notion operational?</a:t>
            </a:r>
          </a:p>
        </p:txBody>
      </p:sp>
    </p:spTree>
    <p:extLst>
      <p:ext uri="{BB962C8B-B14F-4D97-AF65-F5344CB8AC3E}">
        <p14:creationId xmlns:p14="http://schemas.microsoft.com/office/powerpoint/2010/main" val="2134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4829550B-5300-4B4B-93DA-C79BB513CDE4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5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1A418E31-4B1B-471A-93B4-A43DE8A432C4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19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en-US" smtClean="0"/>
              <a:t>Evaluation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Standard method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Train parameters of our model on a </a:t>
            </a:r>
            <a:r>
              <a:rPr lang="en-US" altLang="en-US" sz="2400" b="1" smtClean="0"/>
              <a:t>training set</a:t>
            </a:r>
            <a:r>
              <a:rPr lang="en-US" altLang="en-US" sz="24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Look at the models performance on some new data</a:t>
            </a:r>
          </a:p>
          <a:p>
            <a:pPr marL="1143000" lvl="2">
              <a:lnSpc>
                <a:spcPct val="90000"/>
              </a:lnSpc>
            </a:pPr>
            <a:r>
              <a:rPr lang="en-US" altLang="en-US" sz="2000" smtClean="0"/>
              <a:t>This is exactly what happens in the real world; we want to know how our model performs on data we haven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seen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So use a </a:t>
            </a:r>
            <a:r>
              <a:rPr lang="en-US" altLang="en-US" sz="2400" b="1" smtClean="0"/>
              <a:t>test set</a:t>
            </a:r>
            <a:r>
              <a:rPr lang="en-US" altLang="en-US" sz="2400" smtClean="0"/>
              <a:t>. A dataset which is different than our training set, but is drawn from the same source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Then we need an </a:t>
            </a:r>
            <a:r>
              <a:rPr lang="en-US" altLang="en-US" sz="2400" b="1" smtClean="0"/>
              <a:t>evaluation metric</a:t>
            </a:r>
            <a:r>
              <a:rPr lang="en-US" altLang="en-US" sz="2400" smtClean="0"/>
              <a:t> to tell us how well our model is doing on the test set.</a:t>
            </a:r>
          </a:p>
          <a:p>
            <a:pPr marL="1143000" lvl="2">
              <a:lnSpc>
                <a:spcPct val="90000"/>
              </a:lnSpc>
            </a:pPr>
            <a:r>
              <a:rPr lang="en-US" altLang="en-US" sz="2000" smtClean="0"/>
              <a:t>One such metric is  </a:t>
            </a:r>
            <a:r>
              <a:rPr lang="en-US" altLang="en-US" sz="2000" b="1" smtClean="0"/>
              <a:t>perplexity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5449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set 1 feedback</a:t>
            </a:r>
          </a:p>
          <a:p>
            <a:r>
              <a:rPr lang="en-US" dirty="0" smtClean="0"/>
              <a:t>N-grams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Smoothing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3A2B247-0C47-4D18-B3DB-2930C986EE9E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7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7C6B179C-F2F5-4B3E-A00B-BB6A437C1CC7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20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But First</a:t>
            </a:r>
          </a:p>
        </p:txBody>
      </p:sp>
      <p:sp>
        <p:nvSpPr>
          <p:cNvPr id="137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But once we start looking at test data, we</a:t>
            </a:r>
            <a:r>
              <a:rPr lang="ja-JP" altLang="en-US" smtClean="0"/>
              <a:t>’</a:t>
            </a:r>
            <a:r>
              <a:rPr lang="en-US" altLang="ja-JP" smtClean="0"/>
              <a:t>ll run into words that we haven</a:t>
            </a:r>
            <a:r>
              <a:rPr lang="ja-JP" altLang="en-US" smtClean="0"/>
              <a:t>’</a:t>
            </a:r>
            <a:r>
              <a:rPr lang="en-US" altLang="ja-JP" smtClean="0"/>
              <a:t>t seen before (pretty much regardless of how much training data you have.</a:t>
            </a:r>
            <a:endParaRPr lang="en-US" altLang="ja-JP" b="1" smtClean="0"/>
          </a:p>
          <a:p>
            <a:pPr>
              <a:lnSpc>
                <a:spcPct val="90000"/>
              </a:lnSpc>
            </a:pPr>
            <a:r>
              <a:rPr lang="en-US" altLang="en-US" sz="2400" smtClean="0"/>
              <a:t>With an </a:t>
            </a:r>
            <a:r>
              <a:rPr lang="en-US" altLang="en-US" sz="2400" i="1" smtClean="0"/>
              <a:t>Open Vocabulary</a:t>
            </a:r>
            <a:r>
              <a:rPr lang="en-US" altLang="en-US" sz="2400" smtClean="0"/>
              <a:t> task</a:t>
            </a:r>
            <a:endParaRPr lang="en-US" altLang="en-US" sz="2400" b="1" smtClean="0"/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Create an unknown word token &lt;UNK&gt;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Training of &lt;UNK&gt; probabilities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Create a fixed lexicon L, of size V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From a dictionary or 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A subset of terms from the training set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At text normalization phase, any training word not in L changed to  &lt;UNK&gt;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Now we count that like a normal word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At test time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Use UNK counts for any word not in training</a:t>
            </a:r>
          </a:p>
        </p:txBody>
      </p:sp>
    </p:spTree>
    <p:extLst>
      <p:ext uri="{BB962C8B-B14F-4D97-AF65-F5344CB8AC3E}">
        <p14:creationId xmlns:p14="http://schemas.microsoft.com/office/powerpoint/2010/main" val="41226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7C47E0E4-0836-4F4B-9121-D63FE8EFC520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9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E7CD5DE-EC60-4CF8-8642-7CFC993B012E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21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Perplexity</a:t>
            </a:r>
          </a:p>
        </p:txBody>
      </p:sp>
      <p:sp>
        <p:nvSpPr>
          <p:cNvPr id="139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intuition behind perplexity as a measure is the notion of surprise.</a:t>
            </a:r>
          </a:p>
          <a:p>
            <a:pPr lvl="1"/>
            <a:r>
              <a:rPr lang="en-US" altLang="en-US" smtClean="0"/>
              <a:t>How surprised is the language model when it sees the test set?</a:t>
            </a:r>
          </a:p>
          <a:p>
            <a:pPr lvl="2"/>
            <a:r>
              <a:rPr lang="en-US" altLang="en-US" smtClean="0"/>
              <a:t>Where surprise is a measure of...</a:t>
            </a:r>
          </a:p>
          <a:p>
            <a:pPr lvl="3"/>
            <a:r>
              <a:rPr lang="en-US" altLang="en-US" smtClean="0"/>
              <a:t>Gee, I didn</a:t>
            </a:r>
            <a:r>
              <a:rPr lang="ja-JP" altLang="en-US" smtClean="0"/>
              <a:t>’</a:t>
            </a:r>
            <a:r>
              <a:rPr lang="en-US" altLang="ja-JP" smtClean="0"/>
              <a:t>t see that coming...</a:t>
            </a:r>
          </a:p>
          <a:p>
            <a:pPr lvl="2"/>
            <a:r>
              <a:rPr lang="en-US" altLang="en-US" smtClean="0"/>
              <a:t>The more surprised the model is, the lower the probability it assigned to the test set</a:t>
            </a:r>
          </a:p>
          <a:p>
            <a:pPr lvl="2"/>
            <a:r>
              <a:rPr lang="en-US" altLang="en-US" smtClean="0"/>
              <a:t>The higher the probability, the less surprised it was</a:t>
            </a:r>
          </a:p>
        </p:txBody>
      </p:sp>
    </p:spTree>
    <p:extLst>
      <p:ext uri="{BB962C8B-B14F-4D97-AF65-F5344CB8AC3E}">
        <p14:creationId xmlns:p14="http://schemas.microsoft.com/office/powerpoint/2010/main" val="8996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4980514-09DE-4996-917D-27B886D9BF9F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0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9E26D9C-A8A0-44FB-A115-BCAAE31BC30A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22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pic>
        <p:nvPicPr>
          <p:cNvPr id="140292" name="Picture 5" descr="p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352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Perplexity</a:t>
            </a:r>
          </a:p>
        </p:txBody>
      </p:sp>
      <p:sp>
        <p:nvSpPr>
          <p:cNvPr id="140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5029200" cy="4038600"/>
          </a:xfrm>
        </p:spPr>
        <p:txBody>
          <a:bodyPr/>
          <a:lstStyle/>
          <a:p>
            <a:r>
              <a:rPr lang="en-US" altLang="en-US" sz="2400" smtClean="0"/>
              <a:t>Perplexity is the probability of a test set (assigned by the language model), as normalized by the number of words:</a:t>
            </a:r>
          </a:p>
          <a:p>
            <a:r>
              <a:rPr lang="en-US" altLang="en-US" sz="2400" smtClean="0"/>
              <a:t>Chain rule: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For bigrams:</a:t>
            </a:r>
          </a:p>
          <a:p>
            <a:pPr>
              <a:buFont typeface="Wingdings" pitchFamily="2" charset="2"/>
              <a:buNone/>
            </a:pPr>
            <a:endParaRPr lang="en-US" altLang="en-US" sz="2400" smtClean="0"/>
          </a:p>
        </p:txBody>
      </p:sp>
      <p:pic>
        <p:nvPicPr>
          <p:cNvPr id="140295" name="Picture 4" descr="pp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304165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6" name="Picture 6" descr="pp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30099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7" name="Rectangle 7"/>
          <p:cNvSpPr>
            <a:spLocks noChangeArrowheads="1"/>
          </p:cNvSpPr>
          <p:nvPr/>
        </p:nvSpPr>
        <p:spPr bwMode="auto">
          <a:xfrm>
            <a:off x="685800" y="4800600"/>
            <a:ext cx="845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>
                <a:solidFill>
                  <a:srgbClr val="590A0E"/>
                </a:solidFill>
              </a:rPr>
              <a:t>Minimizing perplexity is the same as maximizing probability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altLang="en-US" sz="2400" b="1">
                <a:solidFill>
                  <a:schemeClr val="tx1"/>
                </a:solidFill>
              </a:rPr>
              <a:t>The best language model is one that best predicts an unseen test set</a:t>
            </a:r>
          </a:p>
        </p:txBody>
      </p:sp>
    </p:spTree>
    <p:extLst>
      <p:ext uri="{BB962C8B-B14F-4D97-AF65-F5344CB8AC3E}">
        <p14:creationId xmlns:p14="http://schemas.microsoft.com/office/powerpoint/2010/main" val="22182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F257F6E6-97F5-4752-AF01-4EB4743D2FAC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2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930ABE1E-F62D-440F-936E-BDE2A83DE0FA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23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2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Lower perplexity means a better model</a:t>
            </a:r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 typeface="Wingdings" pitchFamily="2" charset="2"/>
              <a:buNone/>
            </a:pPr>
            <a:endParaRPr lang="en-US" altLang="en-US" smtClean="0"/>
          </a:p>
          <a:p>
            <a:r>
              <a:rPr lang="en-US" altLang="en-US" smtClean="0"/>
              <a:t>Training 38 million words, test 1.5 million words, WSJ</a:t>
            </a:r>
          </a:p>
        </p:txBody>
      </p:sp>
      <p:pic>
        <p:nvPicPr>
          <p:cNvPr id="142342" name="Picture 4" descr="per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32100"/>
            <a:ext cx="65532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0B81EF47-97F5-41FE-8F8D-956B33F33647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4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4ACB7F9E-7F14-4C3E-B443-57B1E1C9D9D4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24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4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Practical Issues</a:t>
            </a:r>
          </a:p>
        </p:txBody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We do everything in log space</a:t>
            </a:r>
          </a:p>
          <a:p>
            <a:pPr lvl="1"/>
            <a:r>
              <a:rPr lang="en-US" altLang="en-US" smtClean="0"/>
              <a:t>Avoid underflow</a:t>
            </a:r>
          </a:p>
          <a:p>
            <a:pPr lvl="1"/>
            <a:r>
              <a:rPr lang="en-US" altLang="en-US" smtClean="0"/>
              <a:t>(also adding is faster than multiplying)</a:t>
            </a:r>
          </a:p>
        </p:txBody>
      </p:sp>
      <p:pic>
        <p:nvPicPr>
          <p:cNvPr id="144390" name="Picture 4" descr="l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8794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6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CDABE00A-6152-4766-974C-79A0326CA764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6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59D6024B-2A81-442D-83EE-410E1EDA9BC4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6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Google N-Gram Release</a:t>
            </a:r>
          </a:p>
        </p:txBody>
      </p:sp>
      <p:pic>
        <p:nvPicPr>
          <p:cNvPr id="146437" name="Picture 3" descr="google-ngr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0104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8" name="Picture 4" descr="google2-ngra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74676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1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31AD04E-C5F4-474D-B124-19C7A4CA4CEA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8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2B52D2A-5BAC-4588-99E0-D2F8CD8F877E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26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48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Google N-Gram Release</a:t>
            </a:r>
          </a:p>
        </p:txBody>
      </p:sp>
      <p:sp>
        <p:nvSpPr>
          <p:cNvPr id="148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incoming 92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incubator 99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independent 794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index 223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indication 72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indicator 120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indicators 45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indispensable 111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indispensible 40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solidFill>
                  <a:srgbClr val="333333"/>
                </a:solidFill>
                <a:latin typeface="Courier" charset="0"/>
              </a:rPr>
              <a:t>serve as the individual 234</a:t>
            </a:r>
          </a:p>
        </p:txBody>
      </p:sp>
    </p:spTree>
    <p:extLst>
      <p:ext uri="{BB962C8B-B14F-4D97-AF65-F5344CB8AC3E}">
        <p14:creationId xmlns:p14="http://schemas.microsoft.com/office/powerpoint/2010/main" val="17357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7C9B5EA-A3A7-4910-818D-4CE2F91FF812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50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1EBFF591-8F89-456A-9178-AF2B38700FFD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27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50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Google Caveat</a:t>
            </a:r>
          </a:p>
        </p:txBody>
      </p:sp>
      <p:sp>
        <p:nvSpPr>
          <p:cNvPr id="150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Remember the lesson about test sets and training sets...  Test sets should be similar to the training set (drawn from the same distribution) for the probabilities to be meaningful.</a:t>
            </a:r>
          </a:p>
          <a:p>
            <a:r>
              <a:rPr lang="en-US" altLang="en-US" smtClean="0"/>
              <a:t>So... The Google corpus is fine if your application deals with arbitrary English text on the Web.</a:t>
            </a:r>
          </a:p>
          <a:p>
            <a:r>
              <a:rPr lang="en-US" altLang="en-US" smtClean="0"/>
              <a:t>If not then a smaller domain specific corpus is likely to yield better results.</a:t>
            </a:r>
          </a:p>
        </p:txBody>
      </p:sp>
    </p:spTree>
    <p:extLst>
      <p:ext uri="{BB962C8B-B14F-4D97-AF65-F5344CB8AC3E}">
        <p14:creationId xmlns:p14="http://schemas.microsoft.com/office/powerpoint/2010/main" val="6572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B35CE79-3C94-49CC-BEC2-3B625899AF3C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AEA8060C-461D-400E-B1A7-A4846A5DF0A1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28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Break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My office hours are now in the Engineering building. See class home page for room numbers.</a:t>
            </a:r>
          </a:p>
          <a:p>
            <a:r>
              <a:rPr lang="en-US" altLang="en-US" dirty="0" smtClean="0"/>
              <a:t>Programming assignment is posted on the website: “Assignment 1”. Due February 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Programming assignment questions?</a:t>
            </a:r>
          </a:p>
        </p:txBody>
      </p:sp>
    </p:spTree>
    <p:extLst>
      <p:ext uri="{BB962C8B-B14F-4D97-AF65-F5344CB8AC3E}">
        <p14:creationId xmlns:p14="http://schemas.microsoft.com/office/powerpoint/2010/main" val="2142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273F30C-0863-4032-8E75-9FA442F9DD5F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8214B82-0423-4E23-BB93-DD0449A08CC6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29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Smoothing</a:t>
            </a:r>
            <a:br>
              <a:rPr lang="en-US" altLang="en-US" smtClean="0"/>
            </a:br>
            <a:r>
              <a:rPr lang="en-US" altLang="en-US" smtClean="0"/>
              <a:t>Dealing w/ Zero Counts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smtClean="0"/>
              <a:t>Back to Shakespeare</a:t>
            </a:r>
          </a:p>
          <a:p>
            <a:pPr lvl="1"/>
            <a:r>
              <a:rPr lang="en-US" altLang="en-US" sz="2400" smtClean="0"/>
              <a:t>Recall that Shakespeare produced 300,000 bigram types out of V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= 844 million possible bigrams...</a:t>
            </a:r>
          </a:p>
          <a:p>
            <a:pPr lvl="1"/>
            <a:r>
              <a:rPr lang="en-US" altLang="en-US" sz="2400" smtClean="0"/>
              <a:t> So, 99.96% of the possible bigrams were never seen (have zero entries in the table)</a:t>
            </a:r>
          </a:p>
          <a:p>
            <a:pPr lvl="1"/>
            <a:r>
              <a:rPr lang="en-US" altLang="en-US" sz="2400" smtClean="0"/>
              <a:t>Does that mean that any sentence that contains one of those bigrams should have a probability of 0?</a:t>
            </a:r>
          </a:p>
          <a:p>
            <a:pPr lvl="1"/>
            <a:r>
              <a:rPr lang="en-US" altLang="en-US" sz="2400" smtClean="0"/>
              <a:t>For generation (shannon game) it means we</a:t>
            </a:r>
            <a:r>
              <a:rPr lang="ja-JP" altLang="en-US" sz="2400" smtClean="0"/>
              <a:t>’</a:t>
            </a:r>
            <a:r>
              <a:rPr lang="en-US" altLang="ja-JP" sz="2400" smtClean="0"/>
              <a:t>ll never emit those bigrams</a:t>
            </a:r>
          </a:p>
          <a:p>
            <a:pPr lvl="1"/>
            <a:r>
              <a:rPr lang="en-US" altLang="en-US" sz="2400" smtClean="0"/>
              <a:t>But for analysis it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 problematic because if we run across a new bigram in the future then we have no choice but to assign it a probability of zero..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9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F7FA020-33CA-4624-B107-6110F12D4C7C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AB7385FE-091F-4E41-B2A3-6FB1994DED29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altLang="en-US" smtClean="0"/>
              <a:t>Estimating Bigram Probabilities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r>
              <a:rPr lang="en-US" altLang="en-US" smtClean="0"/>
              <a:t>The Maximum Likelihood Estimate (MLE)</a:t>
            </a:r>
          </a:p>
        </p:txBody>
      </p:sp>
      <p:graphicFrame>
        <p:nvGraphicFramePr>
          <p:cNvPr id="102406" name="Object 3"/>
          <p:cNvGraphicFramePr>
            <a:graphicFrameLocks noChangeAspect="1"/>
          </p:cNvGraphicFramePr>
          <p:nvPr/>
        </p:nvGraphicFramePr>
        <p:xfrm>
          <a:off x="914400" y="2819400"/>
          <a:ext cx="6172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752600" imgH="406400" progId="Equation.3">
                  <p:embed/>
                </p:oleObj>
              </mc:Choice>
              <mc:Fallback>
                <p:oleObj name="Equation" r:id="rId4" imgW="17526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6172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7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02B33B7A-D050-463C-952A-D61FE293146E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8C143A0F-6F3F-487A-98CF-28C7A2C753E5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30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163513"/>
            <a:ext cx="8828087" cy="820737"/>
          </a:xfrm>
        </p:spPr>
        <p:txBody>
          <a:bodyPr/>
          <a:lstStyle/>
          <a:p>
            <a:r>
              <a:rPr lang="en-US" altLang="en-US" smtClean="0"/>
              <a:t>Zero Counts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4833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Some of those zeros are really zeros... 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Things that really aren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ever going to happen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Fewer of these than you might think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On the other hand, some of them are just rare events. 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If the training corpus had been a little bigger they would have had a count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What would that count be in all likelihood?</a:t>
            </a:r>
          </a:p>
        </p:txBody>
      </p:sp>
    </p:spTree>
    <p:extLst>
      <p:ext uri="{BB962C8B-B14F-4D97-AF65-F5344CB8AC3E}">
        <p14:creationId xmlns:p14="http://schemas.microsoft.com/office/powerpoint/2010/main" val="1439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76200" y="-11113"/>
            <a:ext cx="8915400" cy="1066801"/>
          </a:xfrm>
        </p:spPr>
        <p:txBody>
          <a:bodyPr/>
          <a:lstStyle/>
          <a:p>
            <a:r>
              <a:rPr lang="en-US" altLang="en-US" smtClean="0"/>
              <a:t>Zero Counts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68580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Zipf</a:t>
            </a:r>
            <a:r>
              <a:rPr lang="ja-JP" altLang="en-US" smtClean="0"/>
              <a:t>’</a:t>
            </a:r>
            <a:r>
              <a:rPr lang="en-US" altLang="ja-JP" smtClean="0"/>
              <a:t>s Law (long tail phenomenon)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 small number of events occur with high frequency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 large number of events occur with low frequency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You can quickly collect statistics on the high frequency events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You might have to wait an arbitrarily long time to get good statistics on low frequency events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Result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Our estimates are necessarily sparse! We have no counts at all for the vast number of events we want to estimate.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Answer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Estimate the likelihood of unseen (zero count) N-grams!</a:t>
            </a:r>
          </a:p>
          <a:p>
            <a:endParaRPr lang="en-US" altLang="en-US" smtClean="0"/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CE2CA53A-B42A-47A3-91A5-2E5309696C7C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467D95C-B3EE-479D-A762-C3364F985184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31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pic>
        <p:nvPicPr>
          <p:cNvPr id="2253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752600"/>
            <a:ext cx="15748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9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1042960-8B63-41D2-93EE-9257C7123299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0973A76E-C0E7-4162-9131-10B54ED10CEE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32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Laplace Smoothing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/>
              <a:t>Also called Add-One smoothing</a:t>
            </a:r>
          </a:p>
          <a:p>
            <a:r>
              <a:rPr lang="en-US" altLang="en-US" sz="2400" smtClean="0"/>
              <a:t>Just add one to all the counts!</a:t>
            </a:r>
          </a:p>
          <a:p>
            <a:r>
              <a:rPr lang="en-US" altLang="en-US" sz="2400" smtClean="0"/>
              <a:t>Very simple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MLE estimate: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Laplace estimate: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Reconstructed counts:</a:t>
            </a:r>
          </a:p>
          <a:p>
            <a:endParaRPr lang="en-US" altLang="en-US" sz="2400" smtClean="0"/>
          </a:p>
        </p:txBody>
      </p:sp>
      <p:pic>
        <p:nvPicPr>
          <p:cNvPr id="23558" name="Picture 4" descr="addon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17145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5" descr="addon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53000"/>
            <a:ext cx="36703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6" descr="lapla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35306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7" descr="imag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0"/>
            <a:ext cx="1524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5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BERP Bigram Counts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44CE5706-C01A-46F2-BEAB-9670E9DB2A78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1650685D-8188-468B-B395-063ECE9D3222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33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pic>
        <p:nvPicPr>
          <p:cNvPr id="25605" name="Content Placeholder 6" descr="berp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988" b="-38988"/>
          <a:stretch>
            <a:fillRect/>
          </a:stretch>
        </p:blipFill>
        <p:spPr>
          <a:xfrm>
            <a:off x="0" y="685800"/>
            <a:ext cx="9144000" cy="5599113"/>
          </a:xfrm>
        </p:spPr>
      </p:pic>
    </p:spTree>
    <p:extLst>
      <p:ext uri="{BB962C8B-B14F-4D97-AF65-F5344CB8AC3E}">
        <p14:creationId xmlns:p14="http://schemas.microsoft.com/office/powerpoint/2010/main" val="62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67109E1-0C32-43DE-8B48-B31B23A27359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71E5B4D3-6856-44A2-AA88-E4DAC3958AC2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34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066800"/>
          </a:xfrm>
        </p:spPr>
        <p:txBody>
          <a:bodyPr/>
          <a:lstStyle/>
          <a:p>
            <a:r>
              <a:rPr lang="en-US" altLang="en-US" smtClean="0"/>
              <a:t>Laplace-Smoothed Bigram Counts</a:t>
            </a:r>
          </a:p>
        </p:txBody>
      </p:sp>
      <p:pic>
        <p:nvPicPr>
          <p:cNvPr id="26629" name="Picture 3" descr="addon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915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9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703F59F7-8C98-4EFC-8656-67B4CDA961D9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20C941A-4D46-4C76-8FC3-A267950BFA55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066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Laplace-Smoothed Bigram Probabilities</a:t>
            </a:r>
          </a:p>
        </p:txBody>
      </p:sp>
      <p:pic>
        <p:nvPicPr>
          <p:cNvPr id="28677" name="Picture 3" descr="addon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57023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4" descr="laplac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91440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1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6797703-40F3-4C93-8C5E-99751B776495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BF54D4BA-EFC7-4E9D-A0AA-1E8E9A3F6895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36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Reconstituted Counts</a:t>
            </a:r>
          </a:p>
        </p:txBody>
      </p:sp>
      <p:pic>
        <p:nvPicPr>
          <p:cNvPr id="30725" name="Picture 4" descr="laplac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6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Reconstituted Counts (2)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42280199-0B4F-4605-9676-A496EA4B0BE7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7A06BE82-420C-41B0-A697-D5D0ACE04529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37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pic>
        <p:nvPicPr>
          <p:cNvPr id="32773" name="Picture 4" descr="laplac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80010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4" descr="ber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2825"/>
            <a:ext cx="80772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0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979B4CE6-D718-4289-8FB5-55C72C3D8766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4B044FA9-48A0-4850-BCF7-8FC24B1F21BC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38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 Change to the Counts!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smtClean="0"/>
              <a:t>C(want to) went from 608 to 238!</a:t>
            </a:r>
          </a:p>
          <a:p>
            <a:r>
              <a:rPr lang="en-US" altLang="en-US" sz="2000" smtClean="0"/>
              <a:t>P(to|want) from .66 to .26!</a:t>
            </a:r>
          </a:p>
          <a:p>
            <a:r>
              <a:rPr lang="en-US" altLang="en-US" sz="2000" smtClean="0"/>
              <a:t>Discount d= c*/c</a:t>
            </a:r>
          </a:p>
          <a:p>
            <a:pPr lvl="1"/>
            <a:r>
              <a:rPr lang="en-US" altLang="en-US" sz="1800" smtClean="0"/>
              <a:t>d for </a:t>
            </a:r>
            <a:r>
              <a:rPr lang="ja-JP" altLang="en-US" sz="1800" smtClean="0"/>
              <a:t>“</a:t>
            </a:r>
            <a:r>
              <a:rPr lang="en-US" altLang="ja-JP" sz="1800" smtClean="0"/>
              <a:t>chinese food</a:t>
            </a:r>
            <a:r>
              <a:rPr lang="ja-JP" altLang="en-US" sz="1800" smtClean="0"/>
              <a:t>”</a:t>
            </a:r>
            <a:r>
              <a:rPr lang="en-US" altLang="ja-JP" sz="1800" smtClean="0"/>
              <a:t> =.10!!! A 10x reduction</a:t>
            </a:r>
          </a:p>
          <a:p>
            <a:pPr lvl="1"/>
            <a:r>
              <a:rPr lang="en-US" altLang="en-US" sz="1800" smtClean="0"/>
              <a:t>So in general, Laplace is a blunt instrument</a:t>
            </a:r>
          </a:p>
          <a:p>
            <a:pPr lvl="1"/>
            <a:r>
              <a:rPr lang="en-US" altLang="en-US" sz="1800" smtClean="0"/>
              <a:t>Could use more fine-grained method (add-k)</a:t>
            </a:r>
          </a:p>
          <a:p>
            <a:r>
              <a:rPr lang="en-US" altLang="en-US" sz="2000" smtClean="0"/>
              <a:t>But Laplace smoothing not generally used for N-grams, as we have much better methods</a:t>
            </a:r>
          </a:p>
          <a:p>
            <a:r>
              <a:rPr lang="en-US" altLang="en-US" sz="2000" smtClean="0"/>
              <a:t>Despite its flaws Laplace (add-k) is however still used to smooth other probabilistic models in NLP, especially</a:t>
            </a:r>
          </a:p>
          <a:p>
            <a:pPr lvl="1"/>
            <a:r>
              <a:rPr lang="en-US" altLang="en-US" sz="1800" smtClean="0"/>
              <a:t>For pilot studies</a:t>
            </a:r>
          </a:p>
          <a:p>
            <a:pPr lvl="1"/>
            <a:r>
              <a:rPr lang="en-US" altLang="en-US" sz="1800" smtClean="0"/>
              <a:t>In document classification</a:t>
            </a:r>
          </a:p>
          <a:p>
            <a:pPr lvl="1"/>
            <a:r>
              <a:rPr lang="en-US" altLang="en-US" sz="1800" smtClean="0"/>
              <a:t>Information retrieval</a:t>
            </a:r>
          </a:p>
          <a:p>
            <a:pPr lvl="1"/>
            <a:r>
              <a:rPr lang="en-US" altLang="en-US" sz="1800" smtClean="0"/>
              <a:t>In domains where the number of zeros isn</a:t>
            </a:r>
            <a:r>
              <a:rPr lang="ja-JP" altLang="en-US" sz="1800" smtClean="0"/>
              <a:t>’</a:t>
            </a:r>
            <a:r>
              <a:rPr lang="en-US" altLang="ja-JP" sz="1800" smtClean="0"/>
              <a:t>t so huge.</a:t>
            </a: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3790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6D941E8-EAD0-4A8F-A66D-CE4DEEB9153B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D0021EF6-53E7-4389-974E-3F09DF7BAD6B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4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 Example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1893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&lt;s&gt; I am Sam &lt;/s&gt;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&lt;s&gt; Sam I am &lt;/s&gt;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&lt;s&gt; I do not like green eggs and ham &lt;/s&gt;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104454" name="Picture 4" descr="bigra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00600"/>
            <a:ext cx="5372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5" name="Picture 5" descr="n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839628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8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F3214F2A-1D14-4635-8334-5A65B07EC8EC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4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92C61669-423C-46DE-8B2F-4DCFB6F6A7C7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altLang="en-US" smtClean="0"/>
              <a:t>Maximum Likelihood Estimates 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maximum likelihood estimate of some parameter of a model M from a training set T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Is the estimate that maximizes the likelihood of the training set T given the model M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Suppose the word </a:t>
            </a:r>
            <a:r>
              <a:rPr lang="ja-JP" altLang="en-US" sz="2400" smtClean="0"/>
              <a:t>“</a:t>
            </a:r>
            <a:r>
              <a:rPr lang="en-US" altLang="ja-JP" sz="2400" i="1" smtClean="0"/>
              <a:t>Chinese</a:t>
            </a:r>
            <a:r>
              <a:rPr lang="ja-JP" altLang="en-US" sz="2400" i="1" smtClean="0"/>
              <a:t>”</a:t>
            </a:r>
            <a:r>
              <a:rPr lang="en-US" altLang="ja-JP" sz="2400" smtClean="0"/>
              <a:t> occurs 400 times in a corpus of a million words (Brown corpus)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What is the probability that a random word from some other text from the same distribution will be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Chinese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pPr>
              <a:lnSpc>
                <a:spcPct val="90000"/>
              </a:lnSpc>
            </a:pPr>
            <a:r>
              <a:rPr lang="en-US" altLang="en-US" sz="2400" smtClean="0"/>
              <a:t>MLE estimate is 400/1000000 = .004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This may be a bad estimate for some other corpus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But it is the </a:t>
            </a:r>
            <a:r>
              <a:rPr lang="en-US" altLang="en-US" sz="2400" b="1" smtClean="0"/>
              <a:t>estimate</a:t>
            </a:r>
            <a:r>
              <a:rPr lang="en-US" altLang="en-US" sz="2400" smtClean="0"/>
              <a:t> that makes it </a:t>
            </a:r>
            <a:r>
              <a:rPr lang="en-US" altLang="en-US" sz="2400" b="1" smtClean="0"/>
              <a:t>most likely</a:t>
            </a:r>
            <a:r>
              <a:rPr lang="en-US" altLang="en-US" sz="2400" smtClean="0"/>
              <a:t> that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Chinese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will occur 400 times in a million word corpus.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447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77CD4D51-1477-4862-91AA-E3332463421E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5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28D5026-B540-4068-A09D-2B99D1BFE1BA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6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066800"/>
          </a:xfrm>
        </p:spPr>
        <p:txBody>
          <a:bodyPr/>
          <a:lstStyle/>
          <a:p>
            <a:r>
              <a:rPr lang="en-US" altLang="en-US" smtClean="0"/>
              <a:t>Berkeley Restaurant Project Sentences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i="1" smtClean="0">
              <a:solidFill>
                <a:srgbClr val="330099"/>
              </a:solidFill>
            </a:endParaRPr>
          </a:p>
          <a:p>
            <a:r>
              <a:rPr lang="en-US" altLang="en-US" sz="2400" i="1" smtClean="0">
                <a:solidFill>
                  <a:srgbClr val="330099"/>
                </a:solidFill>
              </a:rPr>
              <a:t>can you tell me about any good cantonese restaurants close by</a:t>
            </a:r>
          </a:p>
          <a:p>
            <a:r>
              <a:rPr lang="en-US" altLang="en-US" sz="2400" i="1" smtClean="0">
                <a:solidFill>
                  <a:srgbClr val="330099"/>
                </a:solidFill>
              </a:rPr>
              <a:t>mid priced thai food is what i</a:t>
            </a:r>
            <a:r>
              <a:rPr lang="ja-JP" altLang="en-US" sz="2400" i="1" smtClean="0">
                <a:solidFill>
                  <a:srgbClr val="330099"/>
                </a:solidFill>
              </a:rPr>
              <a:t>’</a:t>
            </a:r>
            <a:r>
              <a:rPr lang="en-US" altLang="ja-JP" sz="2400" i="1" smtClean="0">
                <a:solidFill>
                  <a:srgbClr val="330099"/>
                </a:solidFill>
              </a:rPr>
              <a:t>m looking for</a:t>
            </a:r>
          </a:p>
          <a:p>
            <a:r>
              <a:rPr lang="en-US" altLang="en-US" sz="2400" i="1" smtClean="0">
                <a:solidFill>
                  <a:srgbClr val="330099"/>
                </a:solidFill>
              </a:rPr>
              <a:t>tell me about chez panisse</a:t>
            </a:r>
          </a:p>
          <a:p>
            <a:r>
              <a:rPr lang="en-US" altLang="en-US" sz="2400" i="1" smtClean="0">
                <a:solidFill>
                  <a:srgbClr val="330099"/>
                </a:solidFill>
              </a:rPr>
              <a:t>can you give me a listing of the kinds of food that are available</a:t>
            </a:r>
          </a:p>
          <a:p>
            <a:r>
              <a:rPr lang="en-US" altLang="en-US" sz="2400" i="1" smtClean="0">
                <a:solidFill>
                  <a:srgbClr val="330099"/>
                </a:solidFill>
              </a:rPr>
              <a:t>i</a:t>
            </a:r>
            <a:r>
              <a:rPr lang="ja-JP" altLang="en-US" sz="2400" i="1" smtClean="0">
                <a:solidFill>
                  <a:srgbClr val="330099"/>
                </a:solidFill>
              </a:rPr>
              <a:t>’</a:t>
            </a:r>
            <a:r>
              <a:rPr lang="en-US" altLang="ja-JP" sz="2400" i="1" smtClean="0">
                <a:solidFill>
                  <a:srgbClr val="330099"/>
                </a:solidFill>
              </a:rPr>
              <a:t>m looking for a good place to eat breakfast</a:t>
            </a:r>
          </a:p>
          <a:p>
            <a:r>
              <a:rPr lang="en-US" altLang="en-US" sz="2400" i="1" smtClean="0">
                <a:solidFill>
                  <a:srgbClr val="330099"/>
                </a:solidFill>
              </a:rPr>
              <a:t>when is caffe venezia open during the day</a:t>
            </a:r>
          </a:p>
          <a:p>
            <a:endParaRPr lang="en-US" altLang="en-US" sz="2400" i="1" smtClean="0"/>
          </a:p>
        </p:txBody>
      </p:sp>
    </p:spTree>
    <p:extLst>
      <p:ext uri="{BB962C8B-B14F-4D97-AF65-F5344CB8AC3E}">
        <p14:creationId xmlns:p14="http://schemas.microsoft.com/office/powerpoint/2010/main" val="33423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0BEC6C7A-4069-4C4E-9433-1F4D27A801A4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1E513A5D-E9D5-476B-985C-2AE42A8124F5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7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Bigram Counts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Out of 9222 sentences</a:t>
            </a:r>
          </a:p>
          <a:p>
            <a:pPr lvl="1"/>
            <a:r>
              <a:rPr lang="en-US" altLang="en-US" smtClean="0"/>
              <a:t>Eg. </a:t>
            </a:r>
            <a:r>
              <a:rPr lang="ja-JP" altLang="en-US" smtClean="0"/>
              <a:t>“</a:t>
            </a:r>
            <a:r>
              <a:rPr lang="en-US" altLang="ja-JP" smtClean="0"/>
              <a:t>I want</a:t>
            </a:r>
            <a:r>
              <a:rPr lang="ja-JP" altLang="en-US" smtClean="0"/>
              <a:t>”</a:t>
            </a:r>
            <a:r>
              <a:rPr lang="en-US" altLang="ja-JP" smtClean="0"/>
              <a:t> occurred 827 times</a:t>
            </a:r>
            <a:endParaRPr lang="en-US" altLang="en-US" smtClean="0"/>
          </a:p>
        </p:txBody>
      </p:sp>
      <p:pic>
        <p:nvPicPr>
          <p:cNvPr id="110598" name="Picture 4" descr="ber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0678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7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897A4406-37BF-4E69-929F-F7E565A7F866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C783AA4C-0A6C-42D8-AC8F-AF49C1885A8C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8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Bigram Probabilities</a:t>
            </a:r>
          </a:p>
        </p:txBody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Divide bigram counts by prefix unigram counts to get probabilities.</a:t>
            </a:r>
          </a:p>
        </p:txBody>
      </p:sp>
      <p:pic>
        <p:nvPicPr>
          <p:cNvPr id="112646" name="Picture 4" descr="ber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83058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7" name="Picture 5" descr="berp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77851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9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0FF1B35F-65D6-497C-A275-7473CB6C07FA}" type="datetime1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1/30/2015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46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 smtClean="0">
                <a:solidFill>
                  <a:srgbClr val="181813"/>
                </a:solidFill>
                <a:latin typeface="Arial" pitchFamily="34" charset="0"/>
                <a:cs typeface="Arial" pitchFamily="34" charset="0"/>
              </a:rPr>
              <a:t>                                         Speech and Language Processing - Jurafsky and Martin       </a:t>
            </a:r>
            <a:endParaRPr lang="en-US" altLang="en-US" sz="1400" smtClean="0">
              <a:solidFill>
                <a:srgbClr val="18181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17C4DAB-9613-4202-BC7F-DA5A83D38748}" type="slidenum">
              <a:rPr lang="en-US" altLang="en-US" sz="1400">
                <a:solidFill>
                  <a:srgbClr val="590A0E"/>
                </a:solidFill>
                <a:latin typeface="Arial" pitchFamily="34" charset="0"/>
              </a:rPr>
              <a:pPr/>
              <a:t>9</a:t>
            </a:fld>
            <a:endParaRPr lang="en-US" altLang="en-US" sz="1400">
              <a:solidFill>
                <a:srgbClr val="590A0E"/>
              </a:solidFill>
              <a:latin typeface="Arial" pitchFamily="34" charset="0"/>
            </a:endParaRPr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Bigram Estimates of Sentence Probabilities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724400"/>
          </a:xfrm>
        </p:spPr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</a:rPr>
              <a:t>P(&lt;s&gt; I want english food &lt;/s&gt;) =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	  P(i|&lt;s&gt;)*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       P(want|I)*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         P(english|want)*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           P(food|english)*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             P(&lt;/s&gt;|food)*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              =.000031</a:t>
            </a:r>
          </a:p>
        </p:txBody>
      </p:sp>
    </p:spTree>
    <p:extLst>
      <p:ext uri="{BB962C8B-B14F-4D97-AF65-F5344CB8AC3E}">
        <p14:creationId xmlns:p14="http://schemas.microsoft.com/office/powerpoint/2010/main" val="12288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2188</Words>
  <Application>Microsoft Office PowerPoint</Application>
  <PresentationFormat>On-screen Show (4:3)</PresentationFormat>
  <Paragraphs>366</Paragraphs>
  <Slides>38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Equation</vt:lpstr>
      <vt:lpstr>Natural Language Processing</vt:lpstr>
      <vt:lpstr>Today</vt:lpstr>
      <vt:lpstr>Estimating Bigram Probabilities</vt:lpstr>
      <vt:lpstr>An Example</vt:lpstr>
      <vt:lpstr>Maximum Likelihood Estimates </vt:lpstr>
      <vt:lpstr>Berkeley Restaurant Project Sentences</vt:lpstr>
      <vt:lpstr>Bigram Counts</vt:lpstr>
      <vt:lpstr>Bigram Probabilities</vt:lpstr>
      <vt:lpstr>Bigram Estimates of Sentence Probabilities</vt:lpstr>
      <vt:lpstr>Kinds of Knowledge</vt:lpstr>
      <vt:lpstr>Shannon’s Method</vt:lpstr>
      <vt:lpstr>Shannon’s Method</vt:lpstr>
      <vt:lpstr>Shakespeare</vt:lpstr>
      <vt:lpstr>Shakespeare as a Corpus</vt:lpstr>
      <vt:lpstr>The Wall Street Journal is Not Shakespeare</vt:lpstr>
      <vt:lpstr>Evaluating N-Gram Models</vt:lpstr>
      <vt:lpstr>Difficulty of extrinsic (in-vivo) evaluation of  N-gram models</vt:lpstr>
      <vt:lpstr>Model Evaluation</vt:lpstr>
      <vt:lpstr>Evaluation</vt:lpstr>
      <vt:lpstr>But First</vt:lpstr>
      <vt:lpstr>Perplexity</vt:lpstr>
      <vt:lpstr>Perplexity</vt:lpstr>
      <vt:lpstr>Lower perplexity means a better model</vt:lpstr>
      <vt:lpstr>Practical Issues</vt:lpstr>
      <vt:lpstr>Google N-Gram Release</vt:lpstr>
      <vt:lpstr>Google N-Gram Release</vt:lpstr>
      <vt:lpstr>Google Caveat</vt:lpstr>
      <vt:lpstr>Break</vt:lpstr>
      <vt:lpstr>Smoothing Dealing w/ Zero Counts</vt:lpstr>
      <vt:lpstr>Zero Counts</vt:lpstr>
      <vt:lpstr>Zero Counts</vt:lpstr>
      <vt:lpstr>Laplace Smoothing</vt:lpstr>
      <vt:lpstr>BERP Bigram Counts</vt:lpstr>
      <vt:lpstr>Laplace-Smoothed Bigram Counts</vt:lpstr>
      <vt:lpstr>Laplace-Smoothed Bigram Probabilities</vt:lpstr>
      <vt:lpstr>Reconstituted Counts</vt:lpstr>
      <vt:lpstr>Reconstituted Counts (2)</vt:lpstr>
      <vt:lpstr>Big Change to the Counts!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Susan</cp:lastModifiedBy>
  <cp:revision>18</cp:revision>
  <dcterms:created xsi:type="dcterms:W3CDTF">2015-01-27T04:10:17Z</dcterms:created>
  <dcterms:modified xsi:type="dcterms:W3CDTF">2015-01-30T21:10:22Z</dcterms:modified>
</cp:coreProperties>
</file>